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_rels/presentation.xml.rels" ContentType="application/vnd.openxmlformats-package.relationships+xml"/>
  <Override PartName="/ppt/notesSlides/_rels/notesSlide13.xml.rels" ContentType="application/vnd.openxmlformats-package.relationships+xml"/>
  <Override PartName="/ppt/notesSlides/_rels/notesSlide12.xml.rels" ContentType="application/vnd.openxmlformats-package.relationship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media/image42.png" ContentType="image/png"/>
  <Override PartName="/ppt/media/image41.png" ContentType="image/png"/>
  <Override PartName="/ppt/media/image40.png" ContentType="image/png"/>
  <Override PartName="/ppt/media/image15.png" ContentType="image/png"/>
  <Override PartName="/ppt/media/image39.png" ContentType="image/png"/>
  <Override PartName="/ppt/media/image14.png" ContentType="image/png"/>
  <Override PartName="/ppt/media/image38.png" ContentType="image/png"/>
  <Override PartName="/ppt/media/image13.png" ContentType="image/png"/>
  <Override PartName="/ppt/media/image37.png" ContentType="image/png"/>
  <Override PartName="/ppt/media/image12.png" ContentType="image/png"/>
  <Override PartName="/ppt/media/image1.jpeg" ContentType="image/jpeg"/>
  <Override PartName="/ppt/media/image17.png" ContentType="image/png"/>
  <Override PartName="/ppt/media/image18.png" ContentType="image/png"/>
  <Override PartName="/ppt/media/image19.png" ContentType="image/png"/>
  <Override PartName="/ppt/media/image20.png" ContentType="image/png"/>
  <Override PartName="/ppt/media/image21.png" ContentType="image/png"/>
  <Override PartName="/ppt/media/image22.png" ContentType="image/png"/>
  <Override PartName="/ppt/media/image23.png" ContentType="image/png"/>
  <Override PartName="/ppt/media/image24.png" ContentType="image/png"/>
  <Override PartName="/ppt/media/image25.png" ContentType="image/png"/>
  <Override PartName="/ppt/media/image26.png" ContentType="image/png"/>
  <Override PartName="/ppt/media/image27.png" ContentType="image/png"/>
  <Override PartName="/ppt/media/image29.png" ContentType="image/png"/>
  <Override PartName="/ppt/media/image30.png" ContentType="image/png"/>
  <Override PartName="/ppt/media/image31.png" ContentType="image/png"/>
  <Override PartName="/ppt/media/image32.png" ContentType="image/png"/>
  <Override PartName="/ppt/media/image33.png" ContentType="image/png"/>
  <Override PartName="/ppt/media/image34.png" ContentType="image/png"/>
  <Override PartName="/ppt/media/image10.png" ContentType="image/png"/>
  <Override PartName="/ppt/media/image35.png" ContentType="image/png"/>
  <Override PartName="/ppt/media/image11.png" ContentType="image/png"/>
  <Override PartName="/ppt/media/image36.png" ContentType="image/png"/>
  <Override PartName="/ppt/media/image9.png" ContentType="image/png"/>
  <Override PartName="/ppt/media/image7.png" ContentType="image/png"/>
  <Override PartName="/ppt/media/image2.png" ContentType="image/png"/>
  <Override PartName="/ppt/media/image8.png" ContentType="image/png"/>
  <Override PartName="/ppt/media/image6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16.png" ContentType="image/png"/>
  <Override PartName="/ppt/media/image28.jpeg" ContentType="image/jpeg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3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6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_rels/slide19.xml.rels" ContentType="application/vnd.openxmlformats-package.relationships+xml"/>
  <Override PartName="/ppt/slides/_rels/slide18.xml.rels" ContentType="application/vnd.openxmlformats-package.relationships+xml"/>
  <Override PartName="/ppt/slides/_rels/slide1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1.xml.rels" ContentType="application/vnd.openxmlformats-package.relationships+xml"/>
  <Override PartName="/ppt/slides/_rels/slide9.xml.rels" ContentType="application/vnd.openxmlformats-package.relationships+xml"/>
  <Override PartName="/ppt/slides/_rels/slide2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</p:sldIdLst>
  <p:sldSz cx="9144000" cy="6858000"/>
  <p:notesSz cx="6799262" cy="9929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3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move the slide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82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83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84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85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998FACD6-CF75-4E13-8950-814CCBE065C6}" type="slidenum">
              <a:rPr b="0" lang="en-US" sz="1400" spc="-1" strike="noStrike">
                <a:latin typeface="Times New Roman"/>
              </a:rPr>
              <a:t>1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PlaceHolder 1"/>
          <p:cNvSpPr>
            <a:spLocks noGrp="1"/>
          </p:cNvSpPr>
          <p:nvPr>
            <p:ph type="sldImg"/>
          </p:nvPr>
        </p:nvSpPr>
        <p:spPr>
          <a:xfrm>
            <a:off x="917640" y="744480"/>
            <a:ext cx="4963680" cy="3723840"/>
          </a:xfrm>
          <a:prstGeom prst="rect">
            <a:avLst/>
          </a:prstGeom>
        </p:spPr>
      </p:sp>
      <p:sp>
        <p:nvSpPr>
          <p:cNvPr id="263" name="PlaceHolder 2"/>
          <p:cNvSpPr>
            <a:spLocks noGrp="1"/>
          </p:cNvSpPr>
          <p:nvPr>
            <p:ph type="body"/>
          </p:nvPr>
        </p:nvSpPr>
        <p:spPr>
          <a:xfrm>
            <a:off x="680040" y="4716720"/>
            <a:ext cx="5438880" cy="4467960"/>
          </a:xfrm>
          <a:prstGeom prst="rect">
            <a:avLst/>
          </a:prstGeom>
        </p:spPr>
        <p:txBody>
          <a:bodyPr tIns="91440" bIns="91440"/>
          <a:p>
            <a:pPr marL="216000" indent="-216000">
              <a:lnSpc>
                <a:spcPct val="100000"/>
              </a:lnSpc>
            </a:pPr>
            <a:r>
              <a:rPr b="0" lang="en-US" sz="1100" spc="-1" strike="noStrike">
                <a:latin typeface="Arial"/>
              </a:rPr>
              <a:t>threshold()</a:t>
            </a:r>
            <a:endParaRPr b="0" lang="en-US" sz="1100" spc="-1" strike="noStrike">
              <a:latin typeface="Arial"/>
            </a:endParaRPr>
          </a:p>
        </p:txBody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PlaceHolder 1"/>
          <p:cNvSpPr>
            <a:spLocks noGrp="1"/>
          </p:cNvSpPr>
          <p:nvPr>
            <p:ph type="sldImg"/>
          </p:nvPr>
        </p:nvSpPr>
        <p:spPr>
          <a:xfrm>
            <a:off x="917640" y="744480"/>
            <a:ext cx="4963680" cy="3723840"/>
          </a:xfrm>
          <a:prstGeom prst="rect">
            <a:avLst/>
          </a:prstGeom>
        </p:spPr>
      </p:sp>
      <p:sp>
        <p:nvSpPr>
          <p:cNvPr id="265" name="PlaceHolder 2"/>
          <p:cNvSpPr>
            <a:spLocks noGrp="1"/>
          </p:cNvSpPr>
          <p:nvPr>
            <p:ph type="body"/>
          </p:nvPr>
        </p:nvSpPr>
        <p:spPr>
          <a:xfrm>
            <a:off x="680040" y="4716720"/>
            <a:ext cx="5438880" cy="4467960"/>
          </a:xfrm>
          <a:prstGeom prst="rect">
            <a:avLst/>
          </a:prstGeom>
        </p:spPr>
        <p:txBody>
          <a:bodyPr tIns="91440" bIns="91440"/>
          <a:p>
            <a:pPr marL="216000" indent="-216000">
              <a:lnSpc>
                <a:spcPct val="100000"/>
              </a:lnSpc>
            </a:pPr>
            <a:r>
              <a:rPr b="0" lang="en-US" sz="1100" spc="-1" strike="noStrike">
                <a:latin typeface="Arial"/>
              </a:rPr>
              <a:t>adaptiveThreshold(args)</a:t>
            </a:r>
            <a:endParaRPr b="0" lang="en-US" sz="11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0" y="18360"/>
            <a:ext cx="9143640" cy="682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0" y="862560"/>
            <a:ext cx="9143640" cy="2633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0" y="3746520"/>
            <a:ext cx="9143640" cy="2633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0" y="18360"/>
            <a:ext cx="9143640" cy="682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0" y="862560"/>
            <a:ext cx="4461840" cy="2633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4685400" y="862560"/>
            <a:ext cx="4461840" cy="2633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0" y="3746520"/>
            <a:ext cx="4461840" cy="2633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4685400" y="3746520"/>
            <a:ext cx="4461840" cy="2633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0" y="18360"/>
            <a:ext cx="9143640" cy="682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0" y="862560"/>
            <a:ext cx="2944080" cy="2633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3091680" y="862560"/>
            <a:ext cx="2944080" cy="2633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6183360" y="862560"/>
            <a:ext cx="2944080" cy="2633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0" y="3746520"/>
            <a:ext cx="2944080" cy="2633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3091680" y="3746520"/>
            <a:ext cx="2944080" cy="2633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6183360" y="3746520"/>
            <a:ext cx="2944080" cy="2633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0" y="18360"/>
            <a:ext cx="9143640" cy="682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subTitle"/>
          </p:nvPr>
        </p:nvSpPr>
        <p:spPr>
          <a:xfrm>
            <a:off x="0" y="862560"/>
            <a:ext cx="9143640" cy="5520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0" y="18360"/>
            <a:ext cx="9143640" cy="682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0" y="862560"/>
            <a:ext cx="9143640" cy="552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0" y="18360"/>
            <a:ext cx="9143640" cy="682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0" y="862560"/>
            <a:ext cx="4461840" cy="552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 type="body"/>
          </p:nvPr>
        </p:nvSpPr>
        <p:spPr>
          <a:xfrm>
            <a:off x="4685400" y="862560"/>
            <a:ext cx="4461840" cy="552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0" y="18360"/>
            <a:ext cx="9143640" cy="682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subTitle"/>
          </p:nvPr>
        </p:nvSpPr>
        <p:spPr>
          <a:xfrm>
            <a:off x="0" y="18360"/>
            <a:ext cx="9143640" cy="3163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0" y="18360"/>
            <a:ext cx="9143640" cy="682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0" y="862560"/>
            <a:ext cx="4461840" cy="2633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4685400" y="862560"/>
            <a:ext cx="4461840" cy="552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0" y="3746520"/>
            <a:ext cx="4461840" cy="2633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0" y="18360"/>
            <a:ext cx="9143640" cy="682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0" y="862560"/>
            <a:ext cx="9143640" cy="5520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0" y="18360"/>
            <a:ext cx="9143640" cy="682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0" y="862560"/>
            <a:ext cx="4461840" cy="552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4685400" y="862560"/>
            <a:ext cx="4461840" cy="2633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4685400" y="3746520"/>
            <a:ext cx="4461840" cy="2633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0" y="18360"/>
            <a:ext cx="9143640" cy="682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0" y="862560"/>
            <a:ext cx="4461840" cy="2633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4685400" y="862560"/>
            <a:ext cx="4461840" cy="2633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0" y="3746520"/>
            <a:ext cx="9143640" cy="2633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0" y="18360"/>
            <a:ext cx="9143640" cy="682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0" y="862560"/>
            <a:ext cx="9143640" cy="2633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0" y="3746520"/>
            <a:ext cx="9143640" cy="2633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0" y="18360"/>
            <a:ext cx="9143640" cy="682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0" y="862560"/>
            <a:ext cx="4461840" cy="2633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4685400" y="862560"/>
            <a:ext cx="4461840" cy="2633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 type="body"/>
          </p:nvPr>
        </p:nvSpPr>
        <p:spPr>
          <a:xfrm>
            <a:off x="0" y="3746520"/>
            <a:ext cx="4461840" cy="2633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5"/>
          <p:cNvSpPr>
            <a:spLocks noGrp="1"/>
          </p:cNvSpPr>
          <p:nvPr>
            <p:ph type="body"/>
          </p:nvPr>
        </p:nvSpPr>
        <p:spPr>
          <a:xfrm>
            <a:off x="4685400" y="3746520"/>
            <a:ext cx="4461840" cy="2633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0" y="18360"/>
            <a:ext cx="9143640" cy="682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0" y="862560"/>
            <a:ext cx="2944080" cy="2633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3091680" y="862560"/>
            <a:ext cx="2944080" cy="2633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4"/>
          <p:cNvSpPr>
            <a:spLocks noGrp="1"/>
          </p:cNvSpPr>
          <p:nvPr>
            <p:ph type="body"/>
          </p:nvPr>
        </p:nvSpPr>
        <p:spPr>
          <a:xfrm>
            <a:off x="6183360" y="862560"/>
            <a:ext cx="2944080" cy="2633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5"/>
          <p:cNvSpPr>
            <a:spLocks noGrp="1"/>
          </p:cNvSpPr>
          <p:nvPr>
            <p:ph type="body"/>
          </p:nvPr>
        </p:nvSpPr>
        <p:spPr>
          <a:xfrm>
            <a:off x="0" y="3746520"/>
            <a:ext cx="2944080" cy="2633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6"/>
          <p:cNvSpPr>
            <a:spLocks noGrp="1"/>
          </p:cNvSpPr>
          <p:nvPr>
            <p:ph type="body"/>
          </p:nvPr>
        </p:nvSpPr>
        <p:spPr>
          <a:xfrm>
            <a:off x="3091680" y="3746520"/>
            <a:ext cx="2944080" cy="2633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7"/>
          <p:cNvSpPr>
            <a:spLocks noGrp="1"/>
          </p:cNvSpPr>
          <p:nvPr>
            <p:ph type="body"/>
          </p:nvPr>
        </p:nvSpPr>
        <p:spPr>
          <a:xfrm>
            <a:off x="6183360" y="3746520"/>
            <a:ext cx="2944080" cy="2633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0" y="18360"/>
            <a:ext cx="9143640" cy="682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0" y="862560"/>
            <a:ext cx="9143640" cy="552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0" y="18360"/>
            <a:ext cx="9143640" cy="682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0" y="862560"/>
            <a:ext cx="4461840" cy="552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4685400" y="862560"/>
            <a:ext cx="4461840" cy="552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0" y="18360"/>
            <a:ext cx="9143640" cy="682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0" y="18360"/>
            <a:ext cx="9143640" cy="3163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0" y="18360"/>
            <a:ext cx="9143640" cy="682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0" y="862560"/>
            <a:ext cx="4461840" cy="2633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4685400" y="862560"/>
            <a:ext cx="4461840" cy="552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0" y="3746520"/>
            <a:ext cx="4461840" cy="2633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0" y="18360"/>
            <a:ext cx="9143640" cy="682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0" y="862560"/>
            <a:ext cx="4461840" cy="552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4685400" y="862560"/>
            <a:ext cx="4461840" cy="2633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4685400" y="3746520"/>
            <a:ext cx="4461840" cy="2633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0" y="18360"/>
            <a:ext cx="9143640" cy="682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0" y="862560"/>
            <a:ext cx="4461840" cy="2633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4685400" y="862560"/>
            <a:ext cx="4461840" cy="2633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0" y="3746520"/>
            <a:ext cx="9143640" cy="2633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1143000" y="1122480"/>
            <a:ext cx="6857640" cy="2387160"/>
          </a:xfrm>
          <a:prstGeom prst="rect">
            <a:avLst/>
          </a:prstGeom>
        </p:spPr>
        <p:txBody>
          <a:bodyPr tIns="91440" bIns="91440" anchor="b"/>
          <a:p>
            <a:r>
              <a:rPr b="0" lang="en-US" sz="4800" spc="-1" strike="noStrike">
                <a:solidFill>
                  <a:srgbClr val="000000"/>
                </a:solidFill>
                <a:latin typeface="Arial"/>
              </a:rPr>
              <a:t>Click to </a:t>
            </a:r>
            <a:r>
              <a:rPr b="0" lang="en-US" sz="4800" spc="-1" strike="noStrike">
                <a:solidFill>
                  <a:srgbClr val="000000"/>
                </a:solidFill>
                <a:latin typeface="Arial"/>
              </a:rPr>
              <a:t>edit the </a:t>
            </a:r>
            <a:r>
              <a:rPr b="0" lang="en-US" sz="4800" spc="-1" strike="noStrike">
                <a:solidFill>
                  <a:srgbClr val="000000"/>
                </a:solidFill>
                <a:latin typeface="Arial"/>
              </a:rPr>
              <a:t>title </a:t>
            </a:r>
            <a:r>
              <a:rPr b="0" lang="en-US" sz="4800" spc="-1" strike="noStrike">
                <a:solidFill>
                  <a:srgbClr val="000000"/>
                </a:solidFill>
                <a:latin typeface="Arial"/>
              </a:rPr>
              <a:t>text </a:t>
            </a:r>
            <a:r>
              <a:rPr b="0" lang="en-US" sz="4800" spc="-1" strike="noStrike">
                <a:solidFill>
                  <a:srgbClr val="000000"/>
                </a:solidFill>
                <a:latin typeface="Arial"/>
              </a:rPr>
              <a:t>format</a:t>
            </a:r>
            <a:endParaRPr b="0" lang="en-US" sz="4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dt"/>
          </p:nvPr>
        </p:nvSpPr>
        <p:spPr>
          <a:xfrm>
            <a:off x="628560" y="6356520"/>
            <a:ext cx="2057040" cy="364680"/>
          </a:xfrm>
          <a:prstGeom prst="rect">
            <a:avLst/>
          </a:prstGeom>
        </p:spPr>
        <p:txBody>
          <a:bodyPr tIns="91440" bIns="91440" anchor="ctr"/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/>
          </p:nvPr>
        </p:nvSpPr>
        <p:spPr>
          <a:xfrm>
            <a:off x="3029040" y="6356520"/>
            <a:ext cx="3085920" cy="364680"/>
          </a:xfrm>
          <a:prstGeom prst="rect">
            <a:avLst/>
          </a:prstGeom>
        </p:spPr>
        <p:txBody>
          <a:bodyPr tIns="91440" bIns="91440" anchor="ctr"/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/>
          </p:nvPr>
        </p:nvSpPr>
        <p:spPr>
          <a:xfrm>
            <a:off x="6458040" y="6356520"/>
            <a:ext cx="205704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75D142FA-6E03-48F7-B847-D0AE78579A84}" type="slidenum">
              <a:rPr b="0" lang="en-US" sz="900" spc="-1" strike="noStrike">
                <a:solidFill>
                  <a:srgbClr val="888888"/>
                </a:solidFill>
                <a:latin typeface="Calibri"/>
                <a:ea typeface="Calibri"/>
              </a:rPr>
              <a:t>&lt;number&gt;</a:t>
            </a:fld>
            <a:endParaRPr b="0" lang="en-US" sz="900" spc="-1" strike="noStrike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05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05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05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05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05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05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0" y="18360"/>
            <a:ext cx="9143640" cy="682200"/>
          </a:xfrm>
          <a:prstGeom prst="rect">
            <a:avLst/>
          </a:prstGeom>
        </p:spPr>
        <p:txBody>
          <a:bodyPr tIns="91440" bIns="91440" anchor="ctr"/>
          <a:p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0" y="862560"/>
            <a:ext cx="9143640" cy="5520960"/>
          </a:xfrm>
          <a:prstGeom prst="rect">
            <a:avLst/>
          </a:prstGeom>
        </p:spPr>
        <p:txBody>
          <a:bodyPr tIns="91440" bIns="91440"/>
          <a:p>
            <a:pPr marL="476280" indent="-342720">
              <a:lnSpc>
                <a:spcPct val="90000"/>
              </a:lnSpc>
              <a:spcBef>
                <a:spcPts val="751"/>
              </a:spcBef>
              <a:buClr>
                <a:srgbClr val="000000"/>
              </a:buClr>
              <a:buFont typeface="Wingdings" charset="2"/>
              <a:buChar char="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click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717480" indent="-180720">
              <a:lnSpc>
                <a:spcPct val="90000"/>
              </a:lnSpc>
              <a:spcBef>
                <a:spcPts val="374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Calibri"/>
              </a:rPr>
              <a:t>click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896760" indent="-178920">
              <a:lnSpc>
                <a:spcPct val="90000"/>
              </a:lnSpc>
              <a:spcBef>
                <a:spcPts val="374"/>
              </a:spcBef>
              <a:buClr>
                <a:srgbClr val="000000"/>
              </a:buClr>
              <a:buFont typeface="Wingdings" charset="2"/>
              <a:buChar char=""/>
            </a:pPr>
            <a:r>
              <a:rPr b="0" lang="en-US" sz="1500" spc="-1" strike="noStrike">
                <a:solidFill>
                  <a:srgbClr val="000000"/>
                </a:solidFill>
                <a:latin typeface="Calibri"/>
                <a:ea typeface="Calibri"/>
              </a:rPr>
              <a:t>click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sldNum"/>
          </p:nvPr>
        </p:nvSpPr>
        <p:spPr>
          <a:xfrm>
            <a:off x="7086600" y="6474600"/>
            <a:ext cx="205704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3F6B07A6-3DF7-4AE3-90C5-88DB5157B7AD}" type="slidenum">
              <a:rPr b="0" lang="en-US" sz="1400" spc="-1" strike="noStrike">
                <a:solidFill>
                  <a:srgbClr val="888888"/>
                </a:solidFill>
                <a:latin typeface="Arial"/>
                <a:ea typeface="Calibri"/>
              </a:rPr>
              <a:t>1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hyperlink" Target="mailto:i1007673219@gmail.com" TargetMode="External"/><Relationship Id="rId2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image" Target="../media/image27.png"/><Relationship Id="rId3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8.jpeg"/><Relationship Id="rId2" Type="http://schemas.openxmlformats.org/officeDocument/2006/relationships/image" Target="../media/image29.png"/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6" Type="http://schemas.openxmlformats.org/officeDocument/2006/relationships/image" Target="../media/image33.png"/><Relationship Id="rId7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hyperlink" Target="http://yann.lecun.com/exdb/publis/pdf/lecun-01a.pdf" TargetMode="External"/><Relationship Id="rId2" Type="http://schemas.openxmlformats.org/officeDocument/2006/relationships/hyperlink" Target="http://yann.lecun.com/exdb/mnist/" TargetMode="External"/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image" Target="../media/image37.png"/><Relationship Id="rId3" Type="http://schemas.openxmlformats.org/officeDocument/2006/relationships/image" Target="../media/image38.png"/><Relationship Id="rId4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image" Target="../media/image40.png"/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hyperlink" Target="https://opencv.org/release.html" TargetMode="External"/><Relationship Id="rId2" Type="http://schemas.openxmlformats.org/officeDocument/2006/relationships/hyperlink" Target="http://www.cc.ncku.edu.tw/download/" TargetMode="External"/><Relationship Id="rId3" Type="http://schemas.openxmlformats.org/officeDocument/2006/relationships/hyperlink" Target="https://www.python.org/downloads/" TargetMode="External"/><Relationship Id="rId4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Relationship Id="rId3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extShape 1"/>
          <p:cNvSpPr txBox="1"/>
          <p:nvPr/>
        </p:nvSpPr>
        <p:spPr>
          <a:xfrm>
            <a:off x="1143000" y="879840"/>
            <a:ext cx="6857640" cy="2609640"/>
          </a:xfrm>
          <a:prstGeom prst="rect">
            <a:avLst/>
          </a:prstGeom>
          <a:noFill/>
          <a:ln>
            <a:noFill/>
          </a:ln>
        </p:spPr>
        <p:txBody>
          <a:bodyPr lIns="68400" rIns="68400" tIns="34200" bIns="34200" anchor="b"/>
          <a:p>
            <a:pPr algn="ctr">
              <a:lnSpc>
                <a:spcPct val="90000"/>
              </a:lnSpc>
            </a:pPr>
            <a:r>
              <a:rPr b="1" lang="en-US" sz="2700" spc="-1" strike="noStrike">
                <a:solidFill>
                  <a:srgbClr val="000000"/>
                </a:solidFill>
                <a:latin typeface="Arial"/>
                <a:ea typeface="Arial"/>
              </a:rPr>
              <a:t>影像處理、電腦視覺及深度學習概論 </a:t>
            </a:r>
            <a:r>
              <a:rPr b="1" lang="en-US" sz="2700" spc="-1" strike="noStrike">
                <a:solidFill>
                  <a:srgbClr val="000000"/>
                </a:solidFill>
                <a:latin typeface="Arial"/>
                <a:ea typeface="Arial"/>
              </a:rPr>
              <a:t>(Introduction to Image Processing, Computer Vision and Deep Learning)</a:t>
            </a:r>
            <a:br/>
            <a:br/>
            <a:r>
              <a:rPr b="0" lang="en-US" sz="2700" spc="-1" strike="noStrike">
                <a:solidFill>
                  <a:srgbClr val="000000"/>
                </a:solidFill>
                <a:latin typeface="Arial"/>
                <a:ea typeface="Arial"/>
              </a:rPr>
              <a:t>Homework 1</a:t>
            </a:r>
            <a:endParaRPr b="0" lang="en-US" sz="27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" name="TextShape 2"/>
          <p:cNvSpPr txBox="1"/>
          <p:nvPr/>
        </p:nvSpPr>
        <p:spPr>
          <a:xfrm>
            <a:off x="1143000" y="3558600"/>
            <a:ext cx="6857640" cy="2084040"/>
          </a:xfrm>
          <a:prstGeom prst="rect">
            <a:avLst/>
          </a:prstGeom>
          <a:noFill/>
          <a:ln>
            <a:noFill/>
          </a:ln>
        </p:spPr>
        <p:txBody>
          <a:bodyPr lIns="68400" rIns="68400" tIns="34200" bIns="34200"/>
          <a:p>
            <a:pPr algn="ctr">
              <a:lnSpc>
                <a:spcPct val="90000"/>
              </a:lnSpc>
              <a:spcBef>
                <a:spcPts val="751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TA: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751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Kevin: </a:t>
            </a:r>
            <a:r>
              <a:rPr b="0" lang="en-US" sz="1800" spc="-1" strike="noStrike" u="sng">
                <a:solidFill>
                  <a:srgbClr val="0563c1"/>
                </a:solidFill>
                <a:uFillTx/>
                <a:latin typeface="Arial"/>
                <a:ea typeface="Arial"/>
                <a:hlinkClick r:id="rId1"/>
              </a:rPr>
              <a:t>i1007673219@gmail.com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751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751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Office Hour: 19:00~21:00, Mon.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751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     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09:00~11:00, Wed.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751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At CSIE 9F Robotics Lab.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TextShape 1"/>
          <p:cNvSpPr txBox="1"/>
          <p:nvPr/>
        </p:nvSpPr>
        <p:spPr>
          <a:xfrm>
            <a:off x="-19080" y="0"/>
            <a:ext cx="9143640" cy="537480"/>
          </a:xfrm>
          <a:prstGeom prst="rect">
            <a:avLst/>
          </a:prstGeom>
          <a:noFill/>
          <a:ln>
            <a:noFill/>
          </a:ln>
        </p:spPr>
        <p:txBody>
          <a:bodyPr lIns="68400" rIns="68400" tIns="34200" bIns="34200" anchor="ctr"/>
          <a:p>
            <a:pPr marL="1949040" indent="-1948680">
              <a:lnSpc>
                <a:spcPct val="90000"/>
              </a:lnSpc>
            </a:pPr>
            <a:r>
              <a:rPr b="1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1.4 Blending  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1" name="TextShape 2"/>
          <p:cNvSpPr txBox="1"/>
          <p:nvPr/>
        </p:nvSpPr>
        <p:spPr>
          <a:xfrm>
            <a:off x="52920" y="537840"/>
            <a:ext cx="9056160" cy="3263040"/>
          </a:xfrm>
          <a:prstGeom prst="rect">
            <a:avLst/>
          </a:prstGeom>
          <a:noFill/>
          <a:ln>
            <a:noFill/>
          </a:ln>
        </p:spPr>
        <p:txBody>
          <a:bodyPr lIns="68400" rIns="68400" tIns="34200" bIns="34200"/>
          <a:p>
            <a:pPr indent="361800">
              <a:lnSpc>
                <a:spcPct val="100000"/>
              </a:lnSpc>
              <a:buClr>
                <a:srgbClr val="000000"/>
              </a:buClr>
              <a:buFont typeface="Wingdings" charset="2"/>
              <a:buChar char="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Given: 2 images, dog.bmp and the result of 1.3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indent="361800">
              <a:lnSpc>
                <a:spcPct val="100000"/>
              </a:lnSpc>
              <a:buClr>
                <a:srgbClr val="000000"/>
              </a:buClr>
              <a:buFont typeface="Wingdings" charset="2"/>
              <a:buChar char="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Q: 1) Combine two images (dog.bmp and the result of 1.3).</a:t>
            </a:r>
            <a:br/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          2) Use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Trackbar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 to change the weights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and show the result in the new window.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indent="361800">
              <a:lnSpc>
                <a:spcPct val="100000"/>
              </a:lnSpc>
              <a:spcBef>
                <a:spcPts val="751"/>
              </a:spcBef>
              <a:buClr>
                <a:srgbClr val="000000"/>
              </a:buClr>
              <a:buFont typeface="Wingdings" charset="2"/>
              <a:buChar char="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Hint: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361800" indent="241200">
              <a:lnSpc>
                <a:spcPct val="100000"/>
              </a:lnSpc>
              <a:spcBef>
                <a:spcPts val="374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Calibri"/>
              </a:rPr>
              <a:t>Textbook Chapter 3, p. 51 ~ 51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361800" indent="241200">
              <a:lnSpc>
                <a:spcPct val="100000"/>
              </a:lnSpc>
              <a:spcBef>
                <a:spcPts val="374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Calibri"/>
              </a:rPr>
              <a:t>createTrackbar(...);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2" name="TextShape 3"/>
          <p:cNvSpPr txBox="1"/>
          <p:nvPr/>
        </p:nvSpPr>
        <p:spPr>
          <a:xfrm>
            <a:off x="7419240" y="6619320"/>
            <a:ext cx="1689480" cy="238320"/>
          </a:xfrm>
          <a:prstGeom prst="rect">
            <a:avLst/>
          </a:prstGeom>
          <a:noFill/>
          <a:ln>
            <a:noFill/>
          </a:ln>
        </p:spPr>
        <p:txBody>
          <a:bodyPr lIns="68400" rIns="68400" tIns="34200" bIns="34200" anchor="ctr"/>
          <a:p>
            <a:pPr algn="r">
              <a:lnSpc>
                <a:spcPct val="100000"/>
              </a:lnSpc>
            </a:pPr>
            <a:fld id="{34866372-F970-48B2-86B4-30028709B7FD}" type="slidenum">
              <a:rPr b="0" lang="en-US" sz="900" spc="-1" strike="noStrike">
                <a:solidFill>
                  <a:srgbClr val="888888"/>
                </a:solidFill>
                <a:latin typeface="Calibri"/>
                <a:ea typeface="Calibri"/>
              </a:rPr>
              <a:t>1</a:t>
            </a:fld>
            <a:endParaRPr b="0" lang="en-US" sz="900" spc="-1" strike="noStrike">
              <a:latin typeface="Times New Roman"/>
            </a:endParaRPr>
          </a:p>
        </p:txBody>
      </p:sp>
      <p:pic>
        <p:nvPicPr>
          <p:cNvPr id="133" name="Shape 158" descr=""/>
          <p:cNvPicPr/>
          <p:nvPr/>
        </p:nvPicPr>
        <p:blipFill>
          <a:blip r:embed="rId1"/>
          <a:srcRect l="0" t="0" r="0" b="63343"/>
          <a:stretch/>
        </p:blipFill>
        <p:spPr>
          <a:xfrm>
            <a:off x="4250520" y="3066840"/>
            <a:ext cx="3223080" cy="1411920"/>
          </a:xfrm>
          <a:prstGeom prst="rect">
            <a:avLst/>
          </a:prstGeom>
          <a:ln>
            <a:noFill/>
          </a:ln>
        </p:spPr>
      </p:pic>
      <p:pic>
        <p:nvPicPr>
          <p:cNvPr id="134" name="Shape 162" descr=""/>
          <p:cNvPicPr/>
          <p:nvPr/>
        </p:nvPicPr>
        <p:blipFill>
          <a:blip r:embed="rId2"/>
          <a:stretch/>
        </p:blipFill>
        <p:spPr>
          <a:xfrm>
            <a:off x="5372280" y="4678560"/>
            <a:ext cx="1643400" cy="1976040"/>
          </a:xfrm>
          <a:prstGeom prst="rect">
            <a:avLst/>
          </a:prstGeom>
          <a:ln>
            <a:noFill/>
          </a:ln>
        </p:spPr>
      </p:pic>
      <p:sp>
        <p:nvSpPr>
          <p:cNvPr id="135" name="CustomShape 4"/>
          <p:cNvSpPr/>
          <p:nvPr/>
        </p:nvSpPr>
        <p:spPr>
          <a:xfrm>
            <a:off x="5918760" y="4726080"/>
            <a:ext cx="119520" cy="133560"/>
          </a:xfrm>
          <a:prstGeom prst="rect">
            <a:avLst/>
          </a:prstGeom>
          <a:noFill/>
          <a:ln w="1908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36" name="Shape 164" descr=""/>
          <p:cNvPicPr/>
          <p:nvPr/>
        </p:nvPicPr>
        <p:blipFill>
          <a:blip r:embed="rId3"/>
          <a:stretch/>
        </p:blipFill>
        <p:spPr>
          <a:xfrm>
            <a:off x="7465680" y="4682160"/>
            <a:ext cx="1643400" cy="1968480"/>
          </a:xfrm>
          <a:prstGeom prst="rect">
            <a:avLst/>
          </a:prstGeom>
          <a:ln>
            <a:noFill/>
          </a:ln>
        </p:spPr>
      </p:pic>
      <p:sp>
        <p:nvSpPr>
          <p:cNvPr id="137" name="CustomShape 5"/>
          <p:cNvSpPr/>
          <p:nvPr/>
        </p:nvSpPr>
        <p:spPr>
          <a:xfrm>
            <a:off x="7905600" y="4726080"/>
            <a:ext cx="119520" cy="133560"/>
          </a:xfrm>
          <a:prstGeom prst="rect">
            <a:avLst/>
          </a:prstGeom>
          <a:noFill/>
          <a:ln w="1908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8" name="CustomShape 6"/>
          <p:cNvSpPr/>
          <p:nvPr/>
        </p:nvSpPr>
        <p:spPr>
          <a:xfrm>
            <a:off x="3931560" y="4726080"/>
            <a:ext cx="119520" cy="133560"/>
          </a:xfrm>
          <a:prstGeom prst="rect">
            <a:avLst/>
          </a:prstGeom>
          <a:noFill/>
          <a:ln w="1908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9" name="CustomShape 7"/>
          <p:cNvSpPr/>
          <p:nvPr/>
        </p:nvSpPr>
        <p:spPr>
          <a:xfrm>
            <a:off x="4914000" y="5748840"/>
            <a:ext cx="398520" cy="181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0" name="CustomShape 8"/>
          <p:cNvSpPr/>
          <p:nvPr/>
        </p:nvSpPr>
        <p:spPr>
          <a:xfrm>
            <a:off x="7059240" y="5734440"/>
            <a:ext cx="398520" cy="181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41" name="Shape 161" descr=""/>
          <p:cNvPicPr/>
          <p:nvPr/>
        </p:nvPicPr>
        <p:blipFill>
          <a:blip r:embed="rId4"/>
          <a:stretch/>
        </p:blipFill>
        <p:spPr>
          <a:xfrm>
            <a:off x="3223800" y="4726080"/>
            <a:ext cx="1643400" cy="1962720"/>
          </a:xfrm>
          <a:prstGeom prst="rect">
            <a:avLst/>
          </a:prstGeom>
          <a:ln>
            <a:noFill/>
          </a:ln>
        </p:spPr>
      </p:pic>
      <p:pic>
        <p:nvPicPr>
          <p:cNvPr id="142" name="Picture 16" descr=""/>
          <p:cNvPicPr/>
          <p:nvPr/>
        </p:nvPicPr>
        <p:blipFill>
          <a:blip r:embed="rId5"/>
          <a:srcRect l="4661" t="13776" r="71113" b="30575"/>
          <a:stretch/>
        </p:blipFill>
        <p:spPr>
          <a:xfrm>
            <a:off x="346680" y="3002040"/>
            <a:ext cx="2551680" cy="3855600"/>
          </a:xfrm>
          <a:prstGeom prst="rect">
            <a:avLst/>
          </a:prstGeom>
          <a:ln>
            <a:noFill/>
          </a:ln>
        </p:spPr>
      </p:pic>
      <p:sp>
        <p:nvSpPr>
          <p:cNvPr id="143" name="CustomShape 9"/>
          <p:cNvSpPr/>
          <p:nvPr/>
        </p:nvSpPr>
        <p:spPr>
          <a:xfrm>
            <a:off x="709200" y="5931000"/>
            <a:ext cx="1835280" cy="731160"/>
          </a:xfrm>
          <a:prstGeom prst="rect">
            <a:avLst/>
          </a:prstGeom>
          <a:noFill/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timing>
    <p:tnLst>
      <p:par>
        <p:cTn id="19" dur="indefinite" restart="never" nodeType="tmRoot">
          <p:childTnLst>
            <p:seq>
              <p:cTn id="2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TextShape 1"/>
          <p:cNvSpPr txBox="1"/>
          <p:nvPr/>
        </p:nvSpPr>
        <p:spPr>
          <a:xfrm>
            <a:off x="0" y="0"/>
            <a:ext cx="9143640" cy="68364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>
              <a:lnSpc>
                <a:spcPct val="90000"/>
              </a:lnSpc>
            </a:pPr>
            <a:r>
              <a:rPr b="1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2. Adaptive Threshold </a:t>
            </a:r>
            <a:r>
              <a:rPr b="1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	</a:t>
            </a:r>
            <a:r>
              <a:rPr b="1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	</a:t>
            </a:r>
            <a:r>
              <a:rPr b="1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  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(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出題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: Shaku)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5" name="TextShape 2"/>
          <p:cNvSpPr txBox="1"/>
          <p:nvPr/>
        </p:nvSpPr>
        <p:spPr>
          <a:xfrm>
            <a:off x="3960" y="541800"/>
            <a:ext cx="7824960" cy="32630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50000"/>
              </a:lnSpc>
              <a:spcBef>
                <a:spcPts val="751"/>
              </a:spcBef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2.1 Global Threshold  </a:t>
            </a:r>
            <a:br/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2.2 Local Threshold 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6" name="TextShape 3"/>
          <p:cNvSpPr txBox="1"/>
          <p:nvPr/>
        </p:nvSpPr>
        <p:spPr>
          <a:xfrm>
            <a:off x="7086600" y="6584040"/>
            <a:ext cx="2057040" cy="273600"/>
          </a:xfrm>
          <a:prstGeom prst="rect">
            <a:avLst/>
          </a:prstGeom>
          <a:noFill/>
          <a:ln>
            <a:noFill/>
          </a:ln>
        </p:spPr>
        <p:txBody>
          <a:bodyPr lIns="68400" rIns="68400" tIns="34200" bIns="34200" anchor="ctr"/>
          <a:p>
            <a:pPr algn="r">
              <a:lnSpc>
                <a:spcPct val="100000"/>
              </a:lnSpc>
            </a:pPr>
            <a:r>
              <a:rPr b="0" lang="en-US" sz="900" spc="-1" strike="noStrike">
                <a:solidFill>
                  <a:srgbClr val="888888"/>
                </a:solidFill>
                <a:latin typeface="Calibri"/>
                <a:ea typeface="Calibri"/>
              </a:rPr>
              <a:t>13</a:t>
            </a:r>
            <a:endParaRPr b="0" lang="en-US" sz="900" spc="-1" strike="noStrike">
              <a:latin typeface="Times New Roman"/>
            </a:endParaRPr>
          </a:p>
        </p:txBody>
      </p:sp>
      <p:pic>
        <p:nvPicPr>
          <p:cNvPr id="147" name="圖片 3" descr=""/>
          <p:cNvPicPr/>
          <p:nvPr/>
        </p:nvPicPr>
        <p:blipFill>
          <a:blip r:embed="rId1"/>
          <a:stretch/>
        </p:blipFill>
        <p:spPr>
          <a:xfrm>
            <a:off x="3083760" y="3021840"/>
            <a:ext cx="2829960" cy="2299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1" dur="indefinite" restart="never" nodeType="tmRoot">
          <p:childTnLst>
            <p:seq>
              <p:cTn id="2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圖片 13" descr=""/>
          <p:cNvPicPr/>
          <p:nvPr/>
        </p:nvPicPr>
        <p:blipFill>
          <a:blip r:embed="rId1"/>
          <a:stretch/>
        </p:blipFill>
        <p:spPr>
          <a:xfrm>
            <a:off x="6762600" y="822600"/>
            <a:ext cx="2003760" cy="1627920"/>
          </a:xfrm>
          <a:prstGeom prst="rect">
            <a:avLst/>
          </a:prstGeom>
          <a:ln>
            <a:noFill/>
          </a:ln>
        </p:spPr>
      </p:pic>
      <p:sp>
        <p:nvSpPr>
          <p:cNvPr id="149" name="TextShape 1"/>
          <p:cNvSpPr txBox="1"/>
          <p:nvPr/>
        </p:nvSpPr>
        <p:spPr>
          <a:xfrm>
            <a:off x="0" y="55440"/>
            <a:ext cx="9083160" cy="48384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>
              <a:lnSpc>
                <a:spcPct val="90000"/>
              </a:lnSpc>
            </a:pPr>
            <a:r>
              <a:rPr b="1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2.1 Global Threshold </a:t>
            </a:r>
            <a:r>
              <a:rPr b="1" lang="en-US" sz="4000" spc="-1" strike="noStrike">
                <a:solidFill>
                  <a:srgbClr val="000000"/>
                </a:solidFill>
                <a:latin typeface="Arial"/>
                <a:ea typeface="Arial"/>
              </a:rPr>
              <a:t>	</a:t>
            </a:r>
            <a:r>
              <a:rPr b="1" lang="en-US" sz="4000" spc="-1" strike="noStrike">
                <a:solidFill>
                  <a:srgbClr val="000000"/>
                </a:solidFill>
                <a:latin typeface="Arial"/>
                <a:ea typeface="Arial"/>
              </a:rPr>
              <a:t>	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0" name="TextShape 2"/>
          <p:cNvSpPr txBox="1"/>
          <p:nvPr/>
        </p:nvSpPr>
        <p:spPr>
          <a:xfrm>
            <a:off x="360" y="583200"/>
            <a:ext cx="8684280" cy="32630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marL="343080" indent="-342720">
              <a:lnSpc>
                <a:spcPct val="90000"/>
              </a:lnSpc>
              <a:spcBef>
                <a:spcPts val="751"/>
              </a:spcBef>
              <a:buClr>
                <a:srgbClr val="000000"/>
              </a:buClr>
              <a:buFont typeface="Wingdings" charset="2"/>
              <a:buChar char="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Given: a non-uniformly illuminated QR.png 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90000"/>
              </a:lnSpc>
              <a:spcBef>
                <a:spcPts val="751"/>
              </a:spcBef>
              <a:buClr>
                <a:srgbClr val="000000"/>
              </a:buClr>
              <a:buFont typeface="Wingdings" charset="2"/>
              <a:buChar char="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Q: 1) Show original image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751"/>
              </a:spcBef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         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2) Show the result after applying global threshold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90000"/>
              </a:lnSpc>
              <a:spcBef>
                <a:spcPts val="751"/>
              </a:spcBef>
              <a:buClr>
                <a:srgbClr val="000000"/>
              </a:buClr>
              <a:buFont typeface="Wingdings" charset="2"/>
              <a:buChar char="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Hint: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534960" indent="-172800">
              <a:lnSpc>
                <a:spcPct val="90000"/>
              </a:lnSpc>
              <a:spcBef>
                <a:spcPts val="374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Calibri"/>
              </a:rPr>
              <a:t>OpenCV Textbook Chapter 5 (p.136~138)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534960" indent="-172800">
              <a:lnSpc>
                <a:spcPct val="90000"/>
              </a:lnSpc>
              <a:spcBef>
                <a:spcPts val="374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Calibri"/>
              </a:rPr>
              <a:t>threshold(args) func with threshold value = 80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1" name="CustomShape 3"/>
          <p:cNvSpPr/>
          <p:nvPr/>
        </p:nvSpPr>
        <p:spPr>
          <a:xfrm>
            <a:off x="4342680" y="4824720"/>
            <a:ext cx="470160" cy="27324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36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2" name="CustomShape 4"/>
          <p:cNvSpPr/>
          <p:nvPr/>
        </p:nvSpPr>
        <p:spPr>
          <a:xfrm>
            <a:off x="6682680" y="6540840"/>
            <a:ext cx="1110600" cy="250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050" spc="-1" strike="noStrike">
                <a:solidFill>
                  <a:srgbClr val="000000"/>
                </a:solidFill>
                <a:latin typeface="Arial"/>
                <a:ea typeface="Arial"/>
              </a:rPr>
              <a:t>global threshold</a:t>
            </a:r>
            <a:endParaRPr b="0" lang="en-US" sz="1050" spc="-1" strike="noStrike">
              <a:latin typeface="Arial"/>
            </a:endParaRPr>
          </a:p>
        </p:txBody>
      </p:sp>
      <p:sp>
        <p:nvSpPr>
          <p:cNvPr id="153" name="TextShape 5"/>
          <p:cNvSpPr txBox="1"/>
          <p:nvPr/>
        </p:nvSpPr>
        <p:spPr>
          <a:xfrm>
            <a:off x="7086600" y="6584040"/>
            <a:ext cx="2057040" cy="273600"/>
          </a:xfrm>
          <a:prstGeom prst="rect">
            <a:avLst/>
          </a:prstGeom>
          <a:noFill/>
          <a:ln>
            <a:noFill/>
          </a:ln>
        </p:spPr>
        <p:txBody>
          <a:bodyPr lIns="68400" rIns="68400" tIns="34200" bIns="34200" anchor="ctr"/>
          <a:p>
            <a:pPr algn="r">
              <a:lnSpc>
                <a:spcPct val="100000"/>
              </a:lnSpc>
            </a:pPr>
            <a:r>
              <a:rPr b="0" lang="en-US" sz="900" spc="-1" strike="noStrike">
                <a:solidFill>
                  <a:srgbClr val="888888"/>
                </a:solidFill>
                <a:latin typeface="Calibri"/>
                <a:ea typeface="Calibri"/>
              </a:rPr>
              <a:t>14</a:t>
            </a:r>
            <a:endParaRPr b="0" lang="en-US" sz="900" spc="-1" strike="noStrike">
              <a:latin typeface="Times New Roman"/>
            </a:endParaRPr>
          </a:p>
        </p:txBody>
      </p:sp>
      <p:pic>
        <p:nvPicPr>
          <p:cNvPr id="154" name="Picture 8" descr=""/>
          <p:cNvPicPr/>
          <p:nvPr/>
        </p:nvPicPr>
        <p:blipFill>
          <a:blip r:embed="rId2"/>
          <a:stretch/>
        </p:blipFill>
        <p:spPr>
          <a:xfrm>
            <a:off x="495720" y="3402000"/>
            <a:ext cx="3598560" cy="3020040"/>
          </a:xfrm>
          <a:prstGeom prst="rect">
            <a:avLst/>
          </a:prstGeom>
          <a:ln>
            <a:noFill/>
          </a:ln>
        </p:spPr>
      </p:pic>
      <p:pic>
        <p:nvPicPr>
          <p:cNvPr id="155" name="Picture 12" descr=""/>
          <p:cNvPicPr/>
          <p:nvPr/>
        </p:nvPicPr>
        <p:blipFill>
          <a:blip r:embed="rId3"/>
          <a:stretch/>
        </p:blipFill>
        <p:spPr>
          <a:xfrm>
            <a:off x="5085000" y="3429000"/>
            <a:ext cx="3598560" cy="3020040"/>
          </a:xfrm>
          <a:prstGeom prst="rect">
            <a:avLst/>
          </a:prstGeom>
          <a:ln>
            <a:noFill/>
          </a:ln>
        </p:spPr>
      </p:pic>
      <p:sp>
        <p:nvSpPr>
          <p:cNvPr id="156" name="CustomShape 6"/>
          <p:cNvSpPr/>
          <p:nvPr/>
        </p:nvSpPr>
        <p:spPr>
          <a:xfrm>
            <a:off x="1612440" y="6328080"/>
            <a:ext cx="845640" cy="30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QR.png 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57" name="CustomShape 7"/>
          <p:cNvSpPr/>
          <p:nvPr/>
        </p:nvSpPr>
        <p:spPr>
          <a:xfrm>
            <a:off x="7086600" y="1207800"/>
            <a:ext cx="1596960" cy="632880"/>
          </a:xfrm>
          <a:prstGeom prst="rect">
            <a:avLst/>
          </a:prstGeom>
          <a:noFill/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timing>
    <p:tnLst>
      <p:par>
        <p:cTn id="23" dur="indefinite" restart="never" nodeType="tmRoot">
          <p:childTnLst>
            <p:seq>
              <p:cTn id="2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圖片 13" descr=""/>
          <p:cNvPicPr/>
          <p:nvPr/>
        </p:nvPicPr>
        <p:blipFill>
          <a:blip r:embed="rId1"/>
          <a:stretch/>
        </p:blipFill>
        <p:spPr>
          <a:xfrm>
            <a:off x="7086600" y="526320"/>
            <a:ext cx="2057040" cy="1671120"/>
          </a:xfrm>
          <a:prstGeom prst="rect">
            <a:avLst/>
          </a:prstGeom>
          <a:ln>
            <a:noFill/>
          </a:ln>
        </p:spPr>
      </p:pic>
      <p:sp>
        <p:nvSpPr>
          <p:cNvPr id="159" name="TextShape 1"/>
          <p:cNvSpPr txBox="1"/>
          <p:nvPr/>
        </p:nvSpPr>
        <p:spPr>
          <a:xfrm>
            <a:off x="0" y="55440"/>
            <a:ext cx="9020520" cy="48384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>
              <a:lnSpc>
                <a:spcPct val="90000"/>
              </a:lnSpc>
            </a:pPr>
            <a:r>
              <a:rPr b="1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2.2 Local Threshold  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0" name="TextShape 2"/>
          <p:cNvSpPr txBox="1"/>
          <p:nvPr/>
        </p:nvSpPr>
        <p:spPr>
          <a:xfrm>
            <a:off x="-5400" y="566280"/>
            <a:ext cx="8684280" cy="32630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marL="343080" indent="-342720">
              <a:lnSpc>
                <a:spcPct val="90000"/>
              </a:lnSpc>
              <a:spcBef>
                <a:spcPts val="751"/>
              </a:spcBef>
              <a:buClr>
                <a:srgbClr val="000000"/>
              </a:buClr>
              <a:buFont typeface="Wingdings" charset="2"/>
              <a:buChar char="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Given: a non-uniformly illuminated QR.png 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90000"/>
              </a:lnSpc>
              <a:spcBef>
                <a:spcPts val="751"/>
              </a:spcBef>
              <a:buClr>
                <a:srgbClr val="000000"/>
              </a:buClr>
              <a:buFont typeface="Wingdings" charset="2"/>
              <a:buChar char="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Q: 1) Show original image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751"/>
              </a:spcBef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         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2) Show the result after applying local threshold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90000"/>
              </a:lnSpc>
              <a:spcBef>
                <a:spcPts val="751"/>
              </a:spcBef>
              <a:buClr>
                <a:srgbClr val="000000"/>
              </a:buClr>
              <a:buFont typeface="Wingdings" charset="2"/>
              <a:buChar char="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Hint: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534960" indent="-172800">
              <a:lnSpc>
                <a:spcPct val="90000"/>
              </a:lnSpc>
              <a:spcBef>
                <a:spcPts val="374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Calibri"/>
              </a:rPr>
              <a:t>OpenCV Textbook Chapter 5 (p.136~138)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534960" indent="-172800">
              <a:lnSpc>
                <a:spcPct val="90000"/>
              </a:lnSpc>
              <a:spcBef>
                <a:spcPts val="374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Calibri"/>
              </a:rPr>
              <a:t>adaptiveThreshold(args) func with blockSize = 19, offset = -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Calibri"/>
              </a:rPr>
              <a:t>1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1" name="CustomShape 3"/>
          <p:cNvSpPr/>
          <p:nvPr/>
        </p:nvSpPr>
        <p:spPr>
          <a:xfrm>
            <a:off x="4336560" y="5013000"/>
            <a:ext cx="470160" cy="27324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36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2" name="CustomShape 4"/>
          <p:cNvSpPr/>
          <p:nvPr/>
        </p:nvSpPr>
        <p:spPr>
          <a:xfrm>
            <a:off x="1585800" y="6591960"/>
            <a:ext cx="636840" cy="250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050" spc="-1" strike="noStrike">
                <a:solidFill>
                  <a:srgbClr val="000000"/>
                </a:solidFill>
                <a:latin typeface="Arial"/>
                <a:ea typeface="Arial"/>
              </a:rPr>
              <a:t>QR.png</a:t>
            </a:r>
            <a:endParaRPr b="0" lang="en-US" sz="1050" spc="-1" strike="noStrike">
              <a:latin typeface="Arial"/>
            </a:endParaRPr>
          </a:p>
        </p:txBody>
      </p:sp>
      <p:sp>
        <p:nvSpPr>
          <p:cNvPr id="163" name="CustomShape 5"/>
          <p:cNvSpPr/>
          <p:nvPr/>
        </p:nvSpPr>
        <p:spPr>
          <a:xfrm>
            <a:off x="6866640" y="6584040"/>
            <a:ext cx="1031400" cy="250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050" spc="-1" strike="noStrike">
                <a:solidFill>
                  <a:srgbClr val="000000"/>
                </a:solidFill>
                <a:latin typeface="Arial"/>
                <a:ea typeface="Arial"/>
              </a:rPr>
              <a:t>local threshold</a:t>
            </a:r>
            <a:endParaRPr b="0" lang="en-US" sz="1050" spc="-1" strike="noStrike">
              <a:latin typeface="Arial"/>
            </a:endParaRPr>
          </a:p>
        </p:txBody>
      </p:sp>
      <p:sp>
        <p:nvSpPr>
          <p:cNvPr id="164" name="TextShape 6"/>
          <p:cNvSpPr txBox="1"/>
          <p:nvPr/>
        </p:nvSpPr>
        <p:spPr>
          <a:xfrm>
            <a:off x="7086600" y="6584040"/>
            <a:ext cx="2057040" cy="273600"/>
          </a:xfrm>
          <a:prstGeom prst="rect">
            <a:avLst/>
          </a:prstGeom>
          <a:noFill/>
          <a:ln>
            <a:noFill/>
          </a:ln>
        </p:spPr>
        <p:txBody>
          <a:bodyPr lIns="68400" rIns="68400" tIns="34200" bIns="34200" anchor="ctr"/>
          <a:p>
            <a:pPr algn="r">
              <a:lnSpc>
                <a:spcPct val="100000"/>
              </a:lnSpc>
            </a:pPr>
            <a:r>
              <a:rPr b="0" lang="en-US" sz="900" spc="-1" strike="noStrike">
                <a:solidFill>
                  <a:srgbClr val="888888"/>
                </a:solidFill>
                <a:latin typeface="Calibri"/>
                <a:ea typeface="Calibri"/>
              </a:rPr>
              <a:t>14</a:t>
            </a:r>
            <a:endParaRPr b="0" lang="en-US" sz="900" spc="-1" strike="noStrike">
              <a:latin typeface="Times New Roman"/>
            </a:endParaRPr>
          </a:p>
        </p:txBody>
      </p:sp>
      <p:pic>
        <p:nvPicPr>
          <p:cNvPr id="165" name="Picture 10" descr=""/>
          <p:cNvPicPr/>
          <p:nvPr/>
        </p:nvPicPr>
        <p:blipFill>
          <a:blip r:embed="rId2"/>
          <a:stretch/>
        </p:blipFill>
        <p:spPr>
          <a:xfrm>
            <a:off x="367920" y="3544920"/>
            <a:ext cx="3598560" cy="3020040"/>
          </a:xfrm>
          <a:prstGeom prst="rect">
            <a:avLst/>
          </a:prstGeom>
          <a:ln>
            <a:noFill/>
          </a:ln>
        </p:spPr>
      </p:pic>
      <p:pic>
        <p:nvPicPr>
          <p:cNvPr id="166" name="Picture 12" descr=""/>
          <p:cNvPicPr/>
          <p:nvPr/>
        </p:nvPicPr>
        <p:blipFill>
          <a:blip r:embed="rId3"/>
          <a:stretch/>
        </p:blipFill>
        <p:spPr>
          <a:xfrm>
            <a:off x="5177160" y="3543840"/>
            <a:ext cx="3598560" cy="3020040"/>
          </a:xfrm>
          <a:prstGeom prst="rect">
            <a:avLst/>
          </a:prstGeom>
          <a:ln>
            <a:noFill/>
          </a:ln>
        </p:spPr>
      </p:pic>
      <p:sp>
        <p:nvSpPr>
          <p:cNvPr id="167" name="CustomShape 7"/>
          <p:cNvSpPr/>
          <p:nvPr/>
        </p:nvSpPr>
        <p:spPr>
          <a:xfrm>
            <a:off x="7433280" y="1523880"/>
            <a:ext cx="1596960" cy="632880"/>
          </a:xfrm>
          <a:prstGeom prst="rect">
            <a:avLst/>
          </a:prstGeom>
          <a:noFill/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timing>
    <p:tnLst>
      <p:par>
        <p:cTn id="25" dur="indefinite" restart="never" nodeType="tmRoot">
          <p:childTnLst>
            <p:seq>
              <p:cTn id="2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Picture 1" descr=""/>
          <p:cNvPicPr/>
          <p:nvPr/>
        </p:nvPicPr>
        <p:blipFill>
          <a:blip r:embed="rId1"/>
          <a:stretch/>
        </p:blipFill>
        <p:spPr>
          <a:xfrm>
            <a:off x="5805360" y="4127040"/>
            <a:ext cx="3274200" cy="2430360"/>
          </a:xfrm>
          <a:prstGeom prst="rect">
            <a:avLst/>
          </a:prstGeom>
          <a:ln>
            <a:noFill/>
          </a:ln>
        </p:spPr>
      </p:pic>
      <p:sp>
        <p:nvSpPr>
          <p:cNvPr id="169" name="TextShape 1"/>
          <p:cNvSpPr txBox="1"/>
          <p:nvPr/>
        </p:nvSpPr>
        <p:spPr>
          <a:xfrm>
            <a:off x="45000" y="88200"/>
            <a:ext cx="9006480" cy="688320"/>
          </a:xfrm>
          <a:prstGeom prst="rect">
            <a:avLst/>
          </a:prstGeom>
          <a:noFill/>
          <a:ln>
            <a:noFill/>
          </a:ln>
        </p:spPr>
        <p:txBody>
          <a:bodyPr lIns="68400" rIns="68400" tIns="34200" bIns="34200" anchor="ctr"/>
          <a:p>
            <a:pPr>
              <a:lnSpc>
                <a:spcPct val="90000"/>
              </a:lnSpc>
            </a:pPr>
            <a:r>
              <a:rPr b="1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3.1 Transforms: Rotation, Scaling, Translation</a:t>
            </a:r>
            <a:br/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(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出題：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YiYuan)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0" name="TextShape 2"/>
          <p:cNvSpPr txBox="1"/>
          <p:nvPr/>
        </p:nvSpPr>
        <p:spPr>
          <a:xfrm>
            <a:off x="45000" y="776880"/>
            <a:ext cx="8811000" cy="3847680"/>
          </a:xfrm>
          <a:prstGeom prst="rect">
            <a:avLst/>
          </a:prstGeom>
          <a:noFill/>
          <a:ln>
            <a:noFill/>
          </a:ln>
        </p:spPr>
        <p:txBody>
          <a:bodyPr lIns="68400" rIns="68400" tIns="34200" bIns="34200"/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Wingdings" charset="2"/>
              <a:buChar char="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Arial"/>
              </a:rPr>
              <a:t>Given: </a:t>
            </a:r>
            <a:r>
              <a:rPr b="1" i="1" lang="en-US" sz="1600" spc="-1" strike="noStrike">
                <a:solidFill>
                  <a:srgbClr val="000000"/>
                </a:solidFill>
                <a:latin typeface="Arial"/>
                <a:ea typeface="Arial"/>
              </a:rPr>
              <a:t>OriginalTransform.png </a:t>
            </a:r>
            <a:r>
              <a:rPr b="0" i="1" lang="en-US" sz="1600" spc="-1" strike="noStrike">
                <a:solidFill>
                  <a:srgbClr val="000000"/>
                </a:solidFill>
                <a:latin typeface="Arial"/>
                <a:ea typeface="Arial"/>
              </a:rPr>
              <a:t>image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Wingdings" charset="2"/>
              <a:buChar char="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Arial"/>
              </a:rPr>
              <a:t>Q: 1) Click button “</a:t>
            </a:r>
            <a:r>
              <a:rPr b="1" lang="en-US" sz="1600" spc="-1" strike="noStrike">
                <a:solidFill>
                  <a:srgbClr val="000000"/>
                </a:solidFill>
                <a:latin typeface="Arial"/>
                <a:ea typeface="Arial"/>
              </a:rPr>
              <a:t>3.1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Arial"/>
              </a:rPr>
              <a:t>”, </a:t>
            </a:r>
            <a:r>
              <a:rPr b="1" i="1" lang="en-US" sz="1600" spc="-1" strike="noStrike">
                <a:solidFill>
                  <a:srgbClr val="000000"/>
                </a:solidFill>
                <a:latin typeface="Arial"/>
                <a:ea typeface="Arial"/>
              </a:rPr>
              <a:t>OriginalTransform.png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Arial"/>
              </a:rPr>
              <a:t> should be showed.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marL="804960" indent="-264600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Arial"/>
              </a:rPr>
              <a:t>2) Please </a:t>
            </a:r>
            <a:r>
              <a:rPr b="0" lang="en-US" sz="1600" spc="-1" strike="noStrike" u="sng">
                <a:solidFill>
                  <a:srgbClr val="000000"/>
                </a:solidFill>
                <a:uFillTx/>
                <a:latin typeface="Arial"/>
                <a:ea typeface="Arial"/>
              </a:rPr>
              <a:t>rotate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Arial"/>
              </a:rPr>
              <a:t>, </a:t>
            </a:r>
            <a:r>
              <a:rPr b="0" lang="en-US" sz="1600" spc="-1" strike="noStrike" u="sng">
                <a:solidFill>
                  <a:srgbClr val="000000"/>
                </a:solidFill>
                <a:uFillTx/>
                <a:latin typeface="Arial"/>
                <a:ea typeface="Arial"/>
              </a:rPr>
              <a:t>scale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Arial"/>
              </a:rPr>
              <a:t> and </a:t>
            </a:r>
            <a:r>
              <a:rPr b="0" lang="en-US" sz="1600" spc="-1" strike="noStrike" u="sng">
                <a:solidFill>
                  <a:srgbClr val="000000"/>
                </a:solidFill>
                <a:uFillTx/>
                <a:latin typeface="Arial"/>
                <a:ea typeface="Arial"/>
              </a:rPr>
              <a:t>translate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Arial"/>
              </a:rPr>
              <a:t> the </a:t>
            </a:r>
            <a:r>
              <a:rPr b="0" lang="en-US" sz="1600" spc="-1" strike="noStrike">
                <a:solidFill>
                  <a:srgbClr val="ff0000"/>
                </a:solidFill>
                <a:latin typeface="Arial"/>
                <a:ea typeface="Arial"/>
              </a:rPr>
              <a:t>small squared image 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Arial"/>
              </a:rPr>
              <a:t>(as Figure 3.1) with 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Arial"/>
              </a:rPr>
              <a:t>	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Arial"/>
              </a:rPr>
              <a:t>   following parameters (</a:t>
            </a:r>
            <a:r>
              <a:rPr b="0" lang="en-US" sz="1600" spc="-1" strike="noStrike">
                <a:solidFill>
                  <a:srgbClr val="0070c0"/>
                </a:solidFill>
                <a:latin typeface="Arial"/>
                <a:ea typeface="Arial"/>
              </a:rPr>
              <a:t>should be entered in the GUI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Arial"/>
              </a:rPr>
              <a:t>): 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marL="804960">
              <a:lnSpc>
                <a:spcPct val="100000"/>
              </a:lnSpc>
            </a:pPr>
            <a:r>
              <a:rPr b="1" lang="en-US" sz="1300" spc="-1" strike="noStrike">
                <a:solidFill>
                  <a:srgbClr val="000000"/>
                </a:solidFill>
                <a:latin typeface="Arial"/>
                <a:ea typeface="Arial"/>
              </a:rPr>
              <a:t>(1) Angle = 45</a:t>
            </a:r>
            <a:r>
              <a:rPr b="1" lang="en-US" sz="1300" spc="-1" strike="noStrike" baseline="30000">
                <a:solidFill>
                  <a:srgbClr val="000000"/>
                </a:solidFill>
                <a:latin typeface="Arial"/>
                <a:ea typeface="Arial"/>
              </a:rPr>
              <a:t>0</a:t>
            </a:r>
            <a:r>
              <a:rPr b="1" lang="en-US" sz="13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b="0" lang="en-US" sz="1300" spc="-1" strike="noStrike">
                <a:solidFill>
                  <a:srgbClr val="000000"/>
                </a:solidFill>
                <a:latin typeface="Arial"/>
                <a:ea typeface="Arial"/>
              </a:rPr>
              <a:t>(</a:t>
            </a:r>
            <a:r>
              <a:rPr b="0" i="1" lang="en-US" sz="1300" spc="-1" strike="noStrike">
                <a:solidFill>
                  <a:srgbClr val="000000"/>
                </a:solidFill>
                <a:latin typeface="Arial"/>
                <a:ea typeface="Arial"/>
              </a:rPr>
              <a:t>counter-clockwise</a:t>
            </a:r>
            <a:r>
              <a:rPr b="0" lang="en-US" sz="1300" spc="-1" strike="noStrike">
                <a:solidFill>
                  <a:srgbClr val="000000"/>
                </a:solidFill>
                <a:latin typeface="Arial"/>
                <a:ea typeface="Arial"/>
              </a:rPr>
              <a:t>)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  <a:p>
            <a:pPr marL="804960">
              <a:lnSpc>
                <a:spcPct val="100000"/>
              </a:lnSpc>
            </a:pPr>
            <a:r>
              <a:rPr b="1" lang="en-US" sz="1300" spc="-1" strike="noStrike">
                <a:solidFill>
                  <a:srgbClr val="000000"/>
                </a:solidFill>
                <a:latin typeface="Arial"/>
                <a:ea typeface="Calibri"/>
              </a:rPr>
              <a:t>(2) Scale = 0.8,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  <a:p>
            <a:pPr marL="804960">
              <a:lnSpc>
                <a:spcPct val="100000"/>
              </a:lnSpc>
            </a:pPr>
            <a:r>
              <a:rPr b="1" lang="en-US" sz="1300" spc="-1" strike="noStrike">
                <a:solidFill>
                  <a:srgbClr val="000000"/>
                </a:solidFill>
                <a:latin typeface="Arial"/>
                <a:ea typeface="Calibri"/>
              </a:rPr>
              <a:t>(3) Translation 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with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Arial"/>
              </a:rPr>
              <a:t>: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marL="2514600" indent="-18396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Arial"/>
              </a:rPr>
              <a:t>x</a:t>
            </a:r>
            <a:r>
              <a:rPr b="0" lang="en-US" sz="1600" spc="-1" strike="noStrike" baseline="-25000">
                <a:solidFill>
                  <a:srgbClr val="000000"/>
                </a:solidFill>
                <a:latin typeface="Arial"/>
                <a:ea typeface="Arial"/>
              </a:rPr>
              <a:t>new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Arial"/>
              </a:rPr>
              <a:t> = x</a:t>
            </a:r>
            <a:r>
              <a:rPr b="0" lang="en-US" sz="1600" spc="-1" strike="noStrike" baseline="-25000">
                <a:solidFill>
                  <a:srgbClr val="000000"/>
                </a:solidFill>
                <a:latin typeface="Arial"/>
                <a:ea typeface="Arial"/>
              </a:rPr>
              <a:t>old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Arial"/>
              </a:rPr>
              <a:t> + 150 pixels = 130 + 150 = 280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marL="2514600" indent="-18396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Arial"/>
              </a:rPr>
              <a:t>y</a:t>
            </a:r>
            <a:r>
              <a:rPr b="0" lang="en-US" sz="1600" spc="-1" strike="noStrike" baseline="-25000">
                <a:solidFill>
                  <a:srgbClr val="000000"/>
                </a:solidFill>
                <a:latin typeface="Arial"/>
                <a:ea typeface="Arial"/>
              </a:rPr>
              <a:t>new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Arial"/>
              </a:rPr>
              <a:t> = y</a:t>
            </a:r>
            <a:r>
              <a:rPr b="0" lang="en-US" sz="1600" spc="-1" strike="noStrike" baseline="-25000">
                <a:solidFill>
                  <a:srgbClr val="000000"/>
                </a:solidFill>
                <a:latin typeface="Arial"/>
                <a:ea typeface="Arial"/>
              </a:rPr>
              <a:t>old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Arial"/>
              </a:rPr>
              <a:t> + 50 pixels = 125 + 50 = 175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marL="2332080">
              <a:lnSpc>
                <a:spcPct val="100000"/>
              </a:lnSpc>
            </a:pPr>
            <a:r>
              <a:rPr b="0" lang="en-US" sz="1600" spc="-1" strike="noStrike">
                <a:solidFill>
                  <a:srgbClr val="ff0000"/>
                </a:solidFill>
                <a:latin typeface="Arial"/>
                <a:ea typeface="Arial"/>
              </a:rPr>
              <a:t>Point C (130,125) is center of small square image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marL="291600" indent="-285480">
              <a:lnSpc>
                <a:spcPct val="100000"/>
              </a:lnSpc>
              <a:buClr>
                <a:srgbClr val="000000"/>
              </a:buClr>
              <a:buFont typeface="Wingdings" charset="2"/>
              <a:buChar char="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Arial"/>
              </a:rPr>
              <a:t>Hint : 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 marL="343080">
              <a:lnSpc>
                <a:spcPct val="100000"/>
              </a:lnSpc>
              <a:spcBef>
                <a:spcPts val="374"/>
              </a:spcBef>
            </a:pPr>
            <a:r>
              <a:rPr b="0" lang="en-US" sz="1500" spc="-1" strike="noStrike">
                <a:solidFill>
                  <a:srgbClr val="000000"/>
                </a:solidFill>
                <a:latin typeface="Calibri"/>
                <a:ea typeface="Calibri"/>
              </a:rPr>
              <a:t>          </a:t>
            </a:r>
            <a:r>
              <a:rPr b="0" lang="en-US" sz="1500" spc="-1" strike="noStrike">
                <a:solidFill>
                  <a:srgbClr val="000000"/>
                </a:solidFill>
                <a:latin typeface="Calibri"/>
                <a:ea typeface="Calibri"/>
              </a:rPr>
              <a:t>OpenCV Textbook Chapter 12 (p. 407 ~ p. 412)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 marL="343080">
              <a:lnSpc>
                <a:spcPct val="100000"/>
              </a:lnSpc>
              <a:spcBef>
                <a:spcPts val="374"/>
              </a:spcBef>
            </a:pPr>
            <a:r>
              <a:rPr b="0" lang="en-US" sz="1500" spc="-1" strike="noStrike">
                <a:solidFill>
                  <a:srgbClr val="000000"/>
                </a:solidFill>
                <a:latin typeface="Calibri"/>
                <a:ea typeface="Calibri"/>
              </a:rPr>
              <a:t>           </a:t>
            </a:r>
            <a:r>
              <a:rPr b="0" lang="en-US" sz="1500" spc="-1" strike="noStrike">
                <a:solidFill>
                  <a:srgbClr val="000000"/>
                </a:solidFill>
                <a:latin typeface="Calibri"/>
                <a:ea typeface="Calibri"/>
              </a:rPr>
              <a:t>warpAffine(…);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 lvl="1" marL="285840" indent="-180720">
              <a:lnSpc>
                <a:spcPct val="100000"/>
              </a:lnSpc>
              <a:spcBef>
                <a:spcPts val="374"/>
              </a:spcBef>
              <a:buClr>
                <a:srgbClr val="000000"/>
              </a:buClr>
              <a:buFont typeface="Wingdings" charset="2"/>
              <a:buChar char=""/>
            </a:pPr>
            <a:r>
              <a:rPr b="0" lang="en-US" sz="1500" spc="-1" strike="noStrike">
                <a:solidFill>
                  <a:srgbClr val="000000"/>
                </a:solidFill>
                <a:latin typeface="Calibri"/>
                <a:ea typeface="Calibri"/>
              </a:rPr>
              <a:t>EX: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1" name="TextShape 3"/>
          <p:cNvSpPr txBox="1"/>
          <p:nvPr/>
        </p:nvSpPr>
        <p:spPr>
          <a:xfrm>
            <a:off x="7063200" y="6584040"/>
            <a:ext cx="2057040" cy="273600"/>
          </a:xfrm>
          <a:prstGeom prst="rect">
            <a:avLst/>
          </a:prstGeom>
          <a:noFill/>
          <a:ln>
            <a:noFill/>
          </a:ln>
        </p:spPr>
        <p:txBody>
          <a:bodyPr lIns="68400" rIns="68400" tIns="34200" bIns="34200" anchor="ctr"/>
          <a:p>
            <a:pPr algn="r">
              <a:lnSpc>
                <a:spcPct val="100000"/>
              </a:lnSpc>
            </a:pPr>
            <a:fld id="{D65FD062-615C-4A1A-81A5-63F2F079E12C}" type="slidenum">
              <a:rPr b="0" lang="en-US" sz="900" spc="-1" strike="noStrike">
                <a:solidFill>
                  <a:srgbClr val="888888"/>
                </a:solidFill>
                <a:latin typeface="Calibri"/>
                <a:ea typeface="Calibri"/>
              </a:rPr>
              <a:t>1</a:t>
            </a:fld>
            <a:endParaRPr b="0" lang="en-US" sz="900" spc="-1" strike="noStrike">
              <a:latin typeface="Times New Roman"/>
            </a:endParaRPr>
          </a:p>
        </p:txBody>
      </p:sp>
      <p:sp>
        <p:nvSpPr>
          <p:cNvPr id="172" name="CustomShape 4"/>
          <p:cNvSpPr/>
          <p:nvPr/>
        </p:nvSpPr>
        <p:spPr>
          <a:xfrm>
            <a:off x="3386880" y="6556680"/>
            <a:ext cx="1771200" cy="250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050" spc="-1" strike="noStrike">
                <a:solidFill>
                  <a:srgbClr val="000000"/>
                </a:solidFill>
                <a:latin typeface="Arial"/>
                <a:ea typeface="Arial"/>
              </a:rPr>
              <a:t>Figure 3.1 Original Image</a:t>
            </a:r>
            <a:endParaRPr b="0" lang="en-US" sz="1050" spc="-1" strike="noStrike">
              <a:latin typeface="Arial"/>
            </a:endParaRPr>
          </a:p>
        </p:txBody>
      </p:sp>
      <p:sp>
        <p:nvSpPr>
          <p:cNvPr id="173" name="CustomShape 5"/>
          <p:cNvSpPr/>
          <p:nvPr/>
        </p:nvSpPr>
        <p:spPr>
          <a:xfrm>
            <a:off x="5756040" y="6571800"/>
            <a:ext cx="3127680" cy="250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050" spc="-1" strike="noStrike">
                <a:solidFill>
                  <a:srgbClr val="000000"/>
                </a:solidFill>
                <a:latin typeface="Arial"/>
                <a:ea typeface="Arial"/>
              </a:rPr>
              <a:t>Figure 3.2 Rotation, Scale and Translation Image</a:t>
            </a:r>
            <a:endParaRPr b="0" lang="en-US" sz="1050" spc="-1" strike="noStrike">
              <a:latin typeface="Arial"/>
            </a:endParaRPr>
          </a:p>
        </p:txBody>
      </p:sp>
      <p:pic>
        <p:nvPicPr>
          <p:cNvPr id="174" name="Picture 2" descr=""/>
          <p:cNvPicPr/>
          <p:nvPr/>
        </p:nvPicPr>
        <p:blipFill>
          <a:blip r:embed="rId2"/>
          <a:stretch/>
        </p:blipFill>
        <p:spPr>
          <a:xfrm>
            <a:off x="2277000" y="4122000"/>
            <a:ext cx="3478680" cy="2436840"/>
          </a:xfrm>
          <a:prstGeom prst="rect">
            <a:avLst/>
          </a:prstGeom>
          <a:ln>
            <a:noFill/>
          </a:ln>
        </p:spPr>
      </p:pic>
      <p:sp>
        <p:nvSpPr>
          <p:cNvPr id="175" name="Line 6"/>
          <p:cNvSpPr/>
          <p:nvPr/>
        </p:nvSpPr>
        <p:spPr>
          <a:xfrm>
            <a:off x="6511320" y="5776200"/>
            <a:ext cx="1234080" cy="360"/>
          </a:xfrm>
          <a:prstGeom prst="line">
            <a:avLst/>
          </a:prstGeom>
          <a:ln>
            <a:solidFill>
              <a:srgbClr val="ffff00"/>
            </a:solidFill>
            <a:custDash>
              <a:ds d="500000" sp="400000"/>
            </a:custDash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6" name="Line 7"/>
          <p:cNvSpPr/>
          <p:nvPr/>
        </p:nvSpPr>
        <p:spPr>
          <a:xfrm flipV="1">
            <a:off x="6897600" y="5060520"/>
            <a:ext cx="838080" cy="854280"/>
          </a:xfrm>
          <a:prstGeom prst="line">
            <a:avLst/>
          </a:prstGeom>
          <a:ln>
            <a:solidFill>
              <a:srgbClr val="ffff00"/>
            </a:solidFill>
            <a:custDash>
              <a:ds d="500000" sp="400000"/>
            </a:custDash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7" name="CustomShape 8"/>
          <p:cNvSpPr/>
          <p:nvPr/>
        </p:nvSpPr>
        <p:spPr>
          <a:xfrm rot="10800000">
            <a:off x="7269480" y="5776560"/>
            <a:ext cx="160560" cy="115920"/>
          </a:xfrm>
          <a:prstGeom prst="curvedConnector3">
            <a:avLst>
              <a:gd name="adj1" fmla="val 1124"/>
            </a:avLst>
          </a:prstGeom>
          <a:noFill/>
          <a:ln w="28440">
            <a:solidFill>
              <a:srgbClr val="ffff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8" name="CustomShape 9"/>
          <p:cNvSpPr/>
          <p:nvPr/>
        </p:nvSpPr>
        <p:spPr>
          <a:xfrm>
            <a:off x="7187400" y="5458320"/>
            <a:ext cx="484920" cy="250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050" spc="-1" strike="noStrike">
                <a:solidFill>
                  <a:srgbClr val="a9d18e"/>
                </a:solidFill>
                <a:latin typeface="Arial"/>
                <a:ea typeface="Arial"/>
              </a:rPr>
              <a:t>45</a:t>
            </a:r>
            <a:r>
              <a:rPr b="0" lang="en-US" sz="1050" spc="-1" strike="noStrike" baseline="30000">
                <a:solidFill>
                  <a:srgbClr val="a9d18e"/>
                </a:solidFill>
                <a:latin typeface="Arial"/>
                <a:ea typeface="Arial"/>
              </a:rPr>
              <a:t>0</a:t>
            </a:r>
            <a:endParaRPr b="0" lang="en-US" sz="1050" spc="-1" strike="noStrike">
              <a:latin typeface="Arial"/>
            </a:endParaRPr>
          </a:p>
        </p:txBody>
      </p:sp>
      <p:sp>
        <p:nvSpPr>
          <p:cNvPr id="179" name="CustomShape 10"/>
          <p:cNvSpPr/>
          <p:nvPr/>
        </p:nvSpPr>
        <p:spPr>
          <a:xfrm>
            <a:off x="3021840" y="5033880"/>
            <a:ext cx="66960" cy="6876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0" name="CustomShape 11"/>
          <p:cNvSpPr/>
          <p:nvPr/>
        </p:nvSpPr>
        <p:spPr>
          <a:xfrm>
            <a:off x="3213360" y="4904280"/>
            <a:ext cx="1372320" cy="250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050" spc="-1" strike="noStrike">
                <a:solidFill>
                  <a:srgbClr val="ff0000"/>
                </a:solidFill>
                <a:latin typeface="Arial"/>
                <a:ea typeface="Arial"/>
              </a:rPr>
              <a:t>C (130,125)</a:t>
            </a:r>
            <a:endParaRPr b="0" lang="en-US" sz="1050" spc="-1" strike="noStrike">
              <a:latin typeface="Arial"/>
            </a:endParaRPr>
          </a:p>
        </p:txBody>
      </p:sp>
      <p:sp>
        <p:nvSpPr>
          <p:cNvPr id="181" name="CustomShape 12"/>
          <p:cNvSpPr/>
          <p:nvPr/>
        </p:nvSpPr>
        <p:spPr>
          <a:xfrm>
            <a:off x="2316240" y="4277880"/>
            <a:ext cx="30279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ff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2" name="CustomShape 13"/>
          <p:cNvSpPr/>
          <p:nvPr/>
        </p:nvSpPr>
        <p:spPr>
          <a:xfrm>
            <a:off x="2302920" y="4316760"/>
            <a:ext cx="360" cy="1682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ff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3" name="Line 14"/>
          <p:cNvSpPr/>
          <p:nvPr/>
        </p:nvSpPr>
        <p:spPr>
          <a:xfrm>
            <a:off x="3055320" y="4446360"/>
            <a:ext cx="0" cy="587160"/>
          </a:xfrm>
          <a:prstGeom prst="line">
            <a:avLst/>
          </a:prstGeom>
          <a:ln w="12600">
            <a:solidFill>
              <a:schemeClr val="accent6">
                <a:lumMod val="75000"/>
              </a:schemeClr>
            </a:solidFill>
            <a:custDash>
              <a:ds d="400000" sp="300000"/>
            </a:custDash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4" name="Line 15"/>
          <p:cNvSpPr/>
          <p:nvPr/>
        </p:nvSpPr>
        <p:spPr>
          <a:xfrm flipH="1">
            <a:off x="2408760" y="5068080"/>
            <a:ext cx="612720" cy="360"/>
          </a:xfrm>
          <a:prstGeom prst="line">
            <a:avLst/>
          </a:prstGeom>
          <a:ln w="12600">
            <a:solidFill>
              <a:schemeClr val="accent6">
                <a:lumMod val="75000"/>
              </a:schemeClr>
            </a:solidFill>
            <a:custDash>
              <a:ds d="400000" sp="300000"/>
            </a:custDash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5" name="CustomShape 16"/>
          <p:cNvSpPr/>
          <p:nvPr/>
        </p:nvSpPr>
        <p:spPr>
          <a:xfrm>
            <a:off x="5855760" y="4277880"/>
            <a:ext cx="30279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ff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6" name="CustomShape 17"/>
          <p:cNvSpPr/>
          <p:nvPr/>
        </p:nvSpPr>
        <p:spPr>
          <a:xfrm>
            <a:off x="5855760" y="4277880"/>
            <a:ext cx="360" cy="1682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ff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7" name="Line 18"/>
          <p:cNvSpPr/>
          <p:nvPr/>
        </p:nvSpPr>
        <p:spPr>
          <a:xfrm flipH="1">
            <a:off x="7108920" y="4409640"/>
            <a:ext cx="18720" cy="630720"/>
          </a:xfrm>
          <a:prstGeom prst="line">
            <a:avLst/>
          </a:prstGeom>
          <a:ln w="12600">
            <a:solidFill>
              <a:schemeClr val="accent6">
                <a:lumMod val="75000"/>
              </a:schemeClr>
            </a:solidFill>
            <a:custDash>
              <a:ds d="400000" sp="300000"/>
            </a:custDash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8" name="Line 19"/>
          <p:cNvSpPr/>
          <p:nvPr/>
        </p:nvSpPr>
        <p:spPr>
          <a:xfrm flipH="1">
            <a:off x="6040440" y="5078160"/>
            <a:ext cx="1068120" cy="360"/>
          </a:xfrm>
          <a:prstGeom prst="line">
            <a:avLst/>
          </a:prstGeom>
          <a:ln w="12600">
            <a:solidFill>
              <a:schemeClr val="accent6">
                <a:lumMod val="75000"/>
              </a:schemeClr>
            </a:solidFill>
            <a:custDash>
              <a:ds d="400000" sp="300000"/>
            </a:custDash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9" name="CustomShape 20"/>
          <p:cNvSpPr/>
          <p:nvPr/>
        </p:nvSpPr>
        <p:spPr>
          <a:xfrm>
            <a:off x="7063560" y="5031360"/>
            <a:ext cx="91080" cy="9396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0" name="CustomShape 21"/>
          <p:cNvSpPr/>
          <p:nvPr/>
        </p:nvSpPr>
        <p:spPr>
          <a:xfrm>
            <a:off x="6203160" y="5138640"/>
            <a:ext cx="889920" cy="250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050" spc="-1" strike="noStrike">
                <a:solidFill>
                  <a:srgbClr val="ff0000"/>
                </a:solidFill>
                <a:latin typeface="Arial"/>
                <a:ea typeface="Arial"/>
              </a:rPr>
              <a:t>C (280,175)</a:t>
            </a:r>
            <a:endParaRPr b="0" lang="en-US" sz="1050" spc="-1" strike="noStrike">
              <a:latin typeface="Arial"/>
            </a:endParaRPr>
          </a:p>
        </p:txBody>
      </p:sp>
      <p:sp>
        <p:nvSpPr>
          <p:cNvPr id="191" name="CustomShape 22"/>
          <p:cNvSpPr/>
          <p:nvPr/>
        </p:nvSpPr>
        <p:spPr>
          <a:xfrm flipH="1">
            <a:off x="3800160" y="4156560"/>
            <a:ext cx="727560" cy="568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5597d3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2" name="CustomShape 23"/>
          <p:cNvSpPr/>
          <p:nvPr/>
        </p:nvSpPr>
        <p:spPr>
          <a:xfrm>
            <a:off x="4638960" y="3759120"/>
            <a:ext cx="1622880" cy="250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050" spc="-1" strike="noStrike">
                <a:solidFill>
                  <a:srgbClr val="000000"/>
                </a:solidFill>
                <a:latin typeface="Arial"/>
                <a:ea typeface="Arial"/>
              </a:rPr>
              <a:t>Small square image</a:t>
            </a:r>
            <a:endParaRPr b="0" lang="en-US" sz="1050" spc="-1" strike="noStrike">
              <a:latin typeface="Arial"/>
            </a:endParaRPr>
          </a:p>
        </p:txBody>
      </p:sp>
      <p:pic>
        <p:nvPicPr>
          <p:cNvPr id="193" name="Picture 27" descr=""/>
          <p:cNvPicPr/>
          <p:nvPr/>
        </p:nvPicPr>
        <p:blipFill>
          <a:blip r:embed="rId3"/>
          <a:srcRect l="58541" t="15079" r="6370" b="30519"/>
          <a:stretch/>
        </p:blipFill>
        <p:spPr>
          <a:xfrm>
            <a:off x="0" y="4433400"/>
            <a:ext cx="2179440" cy="2317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7" dur="indefinite" restart="never" nodeType="tmRoot">
          <p:childTnLst>
            <p:seq>
              <p:cTn id="2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Picture 8" descr=""/>
          <p:cNvPicPr/>
          <p:nvPr/>
        </p:nvPicPr>
        <p:blipFill>
          <a:blip r:embed="rId1"/>
          <a:stretch/>
        </p:blipFill>
        <p:spPr>
          <a:xfrm>
            <a:off x="5807520" y="3381120"/>
            <a:ext cx="2958840" cy="3125160"/>
          </a:xfrm>
          <a:prstGeom prst="rect">
            <a:avLst/>
          </a:prstGeom>
          <a:ln>
            <a:noFill/>
          </a:ln>
        </p:spPr>
      </p:pic>
      <p:pic>
        <p:nvPicPr>
          <p:cNvPr id="195" name="Picture 1" descr=""/>
          <p:cNvPicPr/>
          <p:nvPr/>
        </p:nvPicPr>
        <p:blipFill>
          <a:blip r:embed="rId2"/>
          <a:stretch/>
        </p:blipFill>
        <p:spPr>
          <a:xfrm>
            <a:off x="777240" y="3341160"/>
            <a:ext cx="4283640" cy="3212640"/>
          </a:xfrm>
          <a:prstGeom prst="rect">
            <a:avLst/>
          </a:prstGeom>
          <a:ln>
            <a:noFill/>
          </a:ln>
        </p:spPr>
      </p:pic>
      <p:sp>
        <p:nvSpPr>
          <p:cNvPr id="196" name="TextShape 1"/>
          <p:cNvSpPr txBox="1"/>
          <p:nvPr/>
        </p:nvSpPr>
        <p:spPr>
          <a:xfrm>
            <a:off x="0" y="539280"/>
            <a:ext cx="8629920" cy="3209400"/>
          </a:xfrm>
          <a:prstGeom prst="rect">
            <a:avLst/>
          </a:prstGeom>
          <a:noFill/>
          <a:ln>
            <a:noFill/>
          </a:ln>
        </p:spPr>
        <p:txBody>
          <a:bodyPr lIns="68400" rIns="68400" tIns="34200" bIns="34200"/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Wingdings" charset="2"/>
              <a:buChar char="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Given: </a:t>
            </a:r>
            <a:r>
              <a:rPr b="1" i="1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OriginalPerspective.png </a:t>
            </a:r>
            <a:r>
              <a:rPr b="0" i="1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image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Wingdings" charset="2"/>
              <a:buChar char="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Q: Use OpenCV functions to straighten the image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        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1) Click button “3.2” to show image in the new window. Then do: 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1079640" indent="-274320">
              <a:lnSpc>
                <a:spcPct val="100000"/>
              </a:lnSpc>
              <a:buClr>
                <a:srgbClr val="000000"/>
              </a:buClr>
              <a:buFont typeface="Times New Roman"/>
              <a:buAutoNum type="alphaLcParenR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Arial"/>
              </a:rPr>
              <a:t>Click 4 points showed in console window. (start from top-left corner of the original image, and then click clock-wise)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 lvl="1" marL="1079640" indent="-274320">
              <a:lnSpc>
                <a:spcPct val="100000"/>
              </a:lnSpc>
              <a:buClr>
                <a:srgbClr val="000000"/>
              </a:buClr>
              <a:buFont typeface="Times New Roman"/>
              <a:buAutoNum type="alphaLcParenR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Arial"/>
              </a:rPr>
              <a:t>Warp the original image to the location </a:t>
            </a:r>
            <a:r>
              <a:rPr b="0" lang="en-US" sz="1500" spc="-1" strike="noStrike">
                <a:solidFill>
                  <a:srgbClr val="000000"/>
                </a:solidFill>
                <a:latin typeface="Calibri"/>
                <a:ea typeface="Calibri"/>
              </a:rPr>
              <a:t>(20,20), (20,450), (450,450), (450,20). Open second window to show the result.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Wingdings" charset="2"/>
              <a:buChar char="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Hint: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447840" indent="-180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Calibri"/>
              </a:rPr>
              <a:t>Textbook Chapter 6, p. 170~171 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1" marL="447840" indent="-180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Calibri"/>
              </a:rPr>
              <a:t>mouse callback function(p.96)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7" name="TextShape 2"/>
          <p:cNvSpPr txBox="1"/>
          <p:nvPr/>
        </p:nvSpPr>
        <p:spPr>
          <a:xfrm>
            <a:off x="7083360" y="6576120"/>
            <a:ext cx="2057040" cy="273600"/>
          </a:xfrm>
          <a:prstGeom prst="rect">
            <a:avLst/>
          </a:prstGeom>
          <a:noFill/>
          <a:ln>
            <a:noFill/>
          </a:ln>
        </p:spPr>
        <p:txBody>
          <a:bodyPr lIns="68400" rIns="68400" tIns="34200" bIns="34200" anchor="ctr"/>
          <a:p>
            <a:pPr algn="r">
              <a:lnSpc>
                <a:spcPct val="100000"/>
              </a:lnSpc>
            </a:pPr>
            <a:fld id="{5870ABD9-6465-434B-B624-A6B0106A5BB4}" type="slidenum">
              <a:rPr b="0" lang="en-US" sz="900" spc="-1" strike="noStrike">
                <a:solidFill>
                  <a:srgbClr val="888888"/>
                </a:solidFill>
                <a:latin typeface="Calibri"/>
                <a:ea typeface="Calibri"/>
              </a:rPr>
              <a:t>1</a:t>
            </a:fld>
            <a:endParaRPr b="0" lang="en-US" sz="900" spc="-1" strike="noStrike">
              <a:latin typeface="Times New Roman"/>
            </a:endParaRPr>
          </a:p>
        </p:txBody>
      </p:sp>
      <p:sp>
        <p:nvSpPr>
          <p:cNvPr id="198" name="CustomShape 3"/>
          <p:cNvSpPr/>
          <p:nvPr/>
        </p:nvSpPr>
        <p:spPr>
          <a:xfrm>
            <a:off x="6701760" y="3630960"/>
            <a:ext cx="248040" cy="250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050" spc="-1" strike="noStrike">
                <a:solidFill>
                  <a:srgbClr val="000000"/>
                </a:solidFill>
                <a:latin typeface="Arial"/>
                <a:ea typeface="Arial"/>
              </a:rPr>
              <a:t>y</a:t>
            </a:r>
            <a:endParaRPr b="0" lang="en-US" sz="1050" spc="-1" strike="noStrike">
              <a:latin typeface="Arial"/>
            </a:endParaRPr>
          </a:p>
        </p:txBody>
      </p:sp>
      <p:sp>
        <p:nvSpPr>
          <p:cNvPr id="199" name="CustomShape 4"/>
          <p:cNvSpPr/>
          <p:nvPr/>
        </p:nvSpPr>
        <p:spPr>
          <a:xfrm>
            <a:off x="4070160" y="5774040"/>
            <a:ext cx="142560" cy="128880"/>
          </a:xfrm>
          <a:prstGeom prst="ellipse">
            <a:avLst/>
          </a:prstGeom>
          <a:solidFill>
            <a:srgbClr val="ff0000"/>
          </a:solidFill>
          <a:ln w="936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0" name="CustomShape 5"/>
          <p:cNvSpPr/>
          <p:nvPr/>
        </p:nvSpPr>
        <p:spPr>
          <a:xfrm>
            <a:off x="829080" y="5713920"/>
            <a:ext cx="142560" cy="128880"/>
          </a:xfrm>
          <a:prstGeom prst="ellipse">
            <a:avLst/>
          </a:prstGeom>
          <a:solidFill>
            <a:srgbClr val="ff0000"/>
          </a:solidFill>
          <a:ln w="936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1" name="CustomShape 6"/>
          <p:cNvSpPr/>
          <p:nvPr/>
        </p:nvSpPr>
        <p:spPr>
          <a:xfrm>
            <a:off x="3776040" y="4197240"/>
            <a:ext cx="142560" cy="128880"/>
          </a:xfrm>
          <a:prstGeom prst="ellipse">
            <a:avLst/>
          </a:prstGeom>
          <a:solidFill>
            <a:srgbClr val="ff0000"/>
          </a:solidFill>
          <a:ln w="936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2" name="CustomShape 7"/>
          <p:cNvSpPr/>
          <p:nvPr/>
        </p:nvSpPr>
        <p:spPr>
          <a:xfrm>
            <a:off x="1062720" y="4179240"/>
            <a:ext cx="142560" cy="128880"/>
          </a:xfrm>
          <a:prstGeom prst="ellipse">
            <a:avLst/>
          </a:prstGeom>
          <a:solidFill>
            <a:srgbClr val="ff0000"/>
          </a:solidFill>
          <a:ln w="936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3" name="CustomShape 8"/>
          <p:cNvSpPr/>
          <p:nvPr/>
        </p:nvSpPr>
        <p:spPr>
          <a:xfrm>
            <a:off x="4573440" y="3429000"/>
            <a:ext cx="598680" cy="250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050" spc="-1" strike="noStrike">
                <a:solidFill>
                  <a:srgbClr val="000000"/>
                </a:solidFill>
                <a:latin typeface="Arial"/>
                <a:ea typeface="Arial"/>
              </a:rPr>
              <a:t>(20,20)</a:t>
            </a:r>
            <a:endParaRPr b="0" lang="en-US" sz="1050" spc="-1" strike="noStrike">
              <a:latin typeface="Arial"/>
            </a:endParaRPr>
          </a:p>
        </p:txBody>
      </p:sp>
      <p:sp>
        <p:nvSpPr>
          <p:cNvPr id="204" name="CustomShape 9"/>
          <p:cNvSpPr/>
          <p:nvPr/>
        </p:nvSpPr>
        <p:spPr>
          <a:xfrm>
            <a:off x="5212080" y="6537960"/>
            <a:ext cx="671760" cy="250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050" spc="-1" strike="noStrike">
                <a:solidFill>
                  <a:srgbClr val="000000"/>
                </a:solidFill>
                <a:latin typeface="Arial"/>
                <a:ea typeface="Arial"/>
              </a:rPr>
              <a:t>(20,450)</a:t>
            </a:r>
            <a:endParaRPr b="0" lang="en-US" sz="1050" spc="-1" strike="noStrike">
              <a:latin typeface="Arial"/>
            </a:endParaRPr>
          </a:p>
        </p:txBody>
      </p:sp>
      <p:sp>
        <p:nvSpPr>
          <p:cNvPr id="205" name="CustomShape 10"/>
          <p:cNvSpPr/>
          <p:nvPr/>
        </p:nvSpPr>
        <p:spPr>
          <a:xfrm flipH="1">
            <a:off x="5881680" y="3635280"/>
            <a:ext cx="16560" cy="3091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ff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6" name="CustomShape 11"/>
          <p:cNvSpPr/>
          <p:nvPr/>
        </p:nvSpPr>
        <p:spPr>
          <a:xfrm flipV="1">
            <a:off x="5906520" y="3623400"/>
            <a:ext cx="3061440" cy="36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ff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7" name="CustomShape 12"/>
          <p:cNvSpPr/>
          <p:nvPr/>
        </p:nvSpPr>
        <p:spPr>
          <a:xfrm>
            <a:off x="8660880" y="6362280"/>
            <a:ext cx="142560" cy="128880"/>
          </a:xfrm>
          <a:prstGeom prst="ellipse">
            <a:avLst/>
          </a:prstGeom>
          <a:solidFill>
            <a:srgbClr val="ff0000"/>
          </a:solidFill>
          <a:ln w="936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8" name="CustomShape 13"/>
          <p:cNvSpPr/>
          <p:nvPr/>
        </p:nvSpPr>
        <p:spPr>
          <a:xfrm>
            <a:off x="8662320" y="3562560"/>
            <a:ext cx="142560" cy="128880"/>
          </a:xfrm>
          <a:prstGeom prst="ellipse">
            <a:avLst/>
          </a:prstGeom>
          <a:solidFill>
            <a:srgbClr val="ff0000"/>
          </a:solidFill>
          <a:ln w="936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9" name="CustomShape 14"/>
          <p:cNvSpPr/>
          <p:nvPr/>
        </p:nvSpPr>
        <p:spPr>
          <a:xfrm>
            <a:off x="5818680" y="6273720"/>
            <a:ext cx="142560" cy="128880"/>
          </a:xfrm>
          <a:prstGeom prst="ellipse">
            <a:avLst/>
          </a:prstGeom>
          <a:solidFill>
            <a:srgbClr val="ff0000"/>
          </a:solidFill>
          <a:ln w="936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0" name="CustomShape 15"/>
          <p:cNvSpPr/>
          <p:nvPr/>
        </p:nvSpPr>
        <p:spPr>
          <a:xfrm>
            <a:off x="5827320" y="3602160"/>
            <a:ext cx="142560" cy="128880"/>
          </a:xfrm>
          <a:prstGeom prst="ellipse">
            <a:avLst/>
          </a:prstGeom>
          <a:solidFill>
            <a:srgbClr val="ff0000"/>
          </a:solidFill>
          <a:ln w="936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1" name="CustomShape 16"/>
          <p:cNvSpPr/>
          <p:nvPr/>
        </p:nvSpPr>
        <p:spPr>
          <a:xfrm flipV="1">
            <a:off x="1217880" y="3620880"/>
            <a:ext cx="4629960" cy="621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0070c0"/>
            </a:solidFill>
            <a:custDash>
              <a:ds d="100000" sp="100000"/>
            </a:custDash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2" name="CustomShape 17"/>
          <p:cNvSpPr/>
          <p:nvPr/>
        </p:nvSpPr>
        <p:spPr>
          <a:xfrm>
            <a:off x="874440" y="5816160"/>
            <a:ext cx="4964760" cy="475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0070c0"/>
            </a:solidFill>
            <a:custDash>
              <a:ds d="100000" sp="100000"/>
            </a:custDash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3" name="CustomShape 18"/>
          <p:cNvSpPr/>
          <p:nvPr/>
        </p:nvSpPr>
        <p:spPr>
          <a:xfrm flipV="1">
            <a:off x="3918960" y="3672720"/>
            <a:ext cx="4763880" cy="588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0070c0"/>
            </a:solidFill>
            <a:custDash>
              <a:ds d="100000" sp="100000"/>
            </a:custDash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4" name="CustomShape 19"/>
          <p:cNvSpPr/>
          <p:nvPr/>
        </p:nvSpPr>
        <p:spPr>
          <a:xfrm>
            <a:off x="4160880" y="5935680"/>
            <a:ext cx="4520160" cy="444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0070c0"/>
            </a:solidFill>
            <a:custDash>
              <a:ds d="100000" sp="100000"/>
            </a:custDash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5" name="CustomShape 20"/>
          <p:cNvSpPr/>
          <p:nvPr/>
        </p:nvSpPr>
        <p:spPr>
          <a:xfrm>
            <a:off x="4682520" y="5424480"/>
            <a:ext cx="248040" cy="250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050" spc="-1" strike="noStrike">
                <a:solidFill>
                  <a:srgbClr val="000000"/>
                </a:solidFill>
                <a:latin typeface="Arial"/>
                <a:ea typeface="Arial"/>
              </a:rPr>
              <a:t>x</a:t>
            </a:r>
            <a:endParaRPr b="0" lang="en-US" sz="1050" spc="-1" strike="noStrike">
              <a:latin typeface="Arial"/>
            </a:endParaRPr>
          </a:p>
        </p:txBody>
      </p:sp>
      <p:sp>
        <p:nvSpPr>
          <p:cNvPr id="216" name="CustomShape 21"/>
          <p:cNvSpPr/>
          <p:nvPr/>
        </p:nvSpPr>
        <p:spPr>
          <a:xfrm>
            <a:off x="8395920" y="3090960"/>
            <a:ext cx="671760" cy="250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050" spc="-1" strike="noStrike">
                <a:solidFill>
                  <a:srgbClr val="000000"/>
                </a:solidFill>
                <a:latin typeface="Arial"/>
                <a:ea typeface="Arial"/>
              </a:rPr>
              <a:t>(450,20)</a:t>
            </a:r>
            <a:endParaRPr b="0" lang="en-US" sz="1050" spc="-1" strike="noStrike">
              <a:latin typeface="Arial"/>
            </a:endParaRPr>
          </a:p>
        </p:txBody>
      </p:sp>
      <p:sp>
        <p:nvSpPr>
          <p:cNvPr id="217" name="CustomShape 22"/>
          <p:cNvSpPr/>
          <p:nvPr/>
        </p:nvSpPr>
        <p:spPr>
          <a:xfrm>
            <a:off x="8274240" y="6576120"/>
            <a:ext cx="744840" cy="250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050" spc="-1" strike="noStrike">
                <a:solidFill>
                  <a:srgbClr val="000000"/>
                </a:solidFill>
                <a:latin typeface="Arial"/>
                <a:ea typeface="Arial"/>
              </a:rPr>
              <a:t>(450,450)</a:t>
            </a:r>
            <a:endParaRPr b="0" lang="en-US" sz="1050" spc="-1" strike="noStrike">
              <a:latin typeface="Arial"/>
            </a:endParaRPr>
          </a:p>
        </p:txBody>
      </p:sp>
      <p:sp>
        <p:nvSpPr>
          <p:cNvPr id="218" name="CustomShape 23"/>
          <p:cNvSpPr/>
          <p:nvPr/>
        </p:nvSpPr>
        <p:spPr>
          <a:xfrm>
            <a:off x="3955680" y="4129200"/>
            <a:ext cx="410760" cy="250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050" spc="-1" strike="noStrike">
                <a:solidFill>
                  <a:srgbClr val="ff0000"/>
                </a:solidFill>
                <a:latin typeface="Arial"/>
                <a:ea typeface="Arial"/>
              </a:rPr>
              <a:t>2</a:t>
            </a:r>
            <a:endParaRPr b="0" lang="en-US" sz="1050" spc="-1" strike="noStrike">
              <a:latin typeface="Arial"/>
            </a:endParaRPr>
          </a:p>
        </p:txBody>
      </p:sp>
      <p:sp>
        <p:nvSpPr>
          <p:cNvPr id="219" name="CustomShape 24"/>
          <p:cNvSpPr/>
          <p:nvPr/>
        </p:nvSpPr>
        <p:spPr>
          <a:xfrm>
            <a:off x="874440" y="3981240"/>
            <a:ext cx="410760" cy="250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050" spc="-1" strike="noStrike">
                <a:solidFill>
                  <a:srgbClr val="ff0000"/>
                </a:solidFill>
                <a:latin typeface="Arial"/>
                <a:ea typeface="Arial"/>
              </a:rPr>
              <a:t>1</a:t>
            </a:r>
            <a:endParaRPr b="0" lang="en-US" sz="1050" spc="-1" strike="noStrike">
              <a:latin typeface="Arial"/>
            </a:endParaRPr>
          </a:p>
        </p:txBody>
      </p:sp>
      <p:sp>
        <p:nvSpPr>
          <p:cNvPr id="220" name="CustomShape 25"/>
          <p:cNvSpPr/>
          <p:nvPr/>
        </p:nvSpPr>
        <p:spPr>
          <a:xfrm>
            <a:off x="4160880" y="5805000"/>
            <a:ext cx="410760" cy="250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050" spc="-1" strike="noStrike">
                <a:solidFill>
                  <a:srgbClr val="ff0000"/>
                </a:solidFill>
                <a:latin typeface="Arial"/>
                <a:ea typeface="Arial"/>
              </a:rPr>
              <a:t>3</a:t>
            </a:r>
            <a:endParaRPr b="0" lang="en-US" sz="1050" spc="-1" strike="noStrike">
              <a:latin typeface="Arial"/>
            </a:endParaRPr>
          </a:p>
        </p:txBody>
      </p:sp>
      <p:sp>
        <p:nvSpPr>
          <p:cNvPr id="221" name="CustomShape 26"/>
          <p:cNvSpPr/>
          <p:nvPr/>
        </p:nvSpPr>
        <p:spPr>
          <a:xfrm>
            <a:off x="580320" y="5715720"/>
            <a:ext cx="410760" cy="250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050" spc="-1" strike="noStrike">
                <a:solidFill>
                  <a:srgbClr val="ff0000"/>
                </a:solidFill>
                <a:latin typeface="Arial"/>
                <a:ea typeface="Arial"/>
              </a:rPr>
              <a:t>4</a:t>
            </a:r>
            <a:endParaRPr b="0" lang="en-US" sz="1050" spc="-1" strike="noStrike">
              <a:latin typeface="Arial"/>
            </a:endParaRPr>
          </a:p>
        </p:txBody>
      </p:sp>
      <p:sp>
        <p:nvSpPr>
          <p:cNvPr id="222" name="CustomShape 27"/>
          <p:cNvSpPr/>
          <p:nvPr/>
        </p:nvSpPr>
        <p:spPr>
          <a:xfrm>
            <a:off x="-33480" y="84960"/>
            <a:ext cx="919224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68400" rIns="68400" tIns="34200" bIns="34200" anchor="ctr"/>
          <a:p>
            <a:pPr marL="1949040" indent="-1948680">
              <a:lnSpc>
                <a:spcPct val="90000"/>
              </a:lnSpc>
            </a:pPr>
            <a:r>
              <a:rPr b="1" lang="en-US" sz="2800" spc="-1" strike="noStrike">
                <a:solidFill>
                  <a:srgbClr val="000000"/>
                </a:solidFill>
                <a:latin typeface="Calibri"/>
                <a:ea typeface="Calibri"/>
              </a:rPr>
              <a:t>3.2 </a:t>
            </a:r>
            <a:r>
              <a:rPr b="1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Perspective Transformation </a:t>
            </a:r>
            <a:r>
              <a:rPr b="1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	</a:t>
            </a:r>
            <a:r>
              <a:rPr b="1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	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Calibri"/>
              </a:rPr>
              <a:t>(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Calibri"/>
              </a:rPr>
              <a:t>出題：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Calibri"/>
              </a:rPr>
              <a:t>YiYuan)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223" name="CustomShape 28"/>
          <p:cNvSpPr/>
          <p:nvPr/>
        </p:nvSpPr>
        <p:spPr>
          <a:xfrm>
            <a:off x="5103000" y="4830120"/>
            <a:ext cx="624960" cy="298080"/>
          </a:xfrm>
          <a:prstGeom prst="right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4" name="CustomShape 29"/>
          <p:cNvSpPr/>
          <p:nvPr/>
        </p:nvSpPr>
        <p:spPr>
          <a:xfrm>
            <a:off x="1834200" y="6577560"/>
            <a:ext cx="1671840" cy="250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050" spc="-1" strike="noStrike">
                <a:solidFill>
                  <a:srgbClr val="000000"/>
                </a:solidFill>
                <a:latin typeface="Arial"/>
                <a:ea typeface="Arial"/>
              </a:rPr>
              <a:t>Original Perspective</a:t>
            </a:r>
            <a:endParaRPr b="0" lang="en-US" sz="1050" spc="-1" strike="noStrike">
              <a:latin typeface="Arial"/>
            </a:endParaRPr>
          </a:p>
        </p:txBody>
      </p:sp>
      <p:sp>
        <p:nvSpPr>
          <p:cNvPr id="225" name="CustomShape 30"/>
          <p:cNvSpPr/>
          <p:nvPr/>
        </p:nvSpPr>
        <p:spPr>
          <a:xfrm>
            <a:off x="6672600" y="6613560"/>
            <a:ext cx="1435320" cy="250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050" spc="-1" strike="noStrike">
                <a:solidFill>
                  <a:srgbClr val="000000"/>
                </a:solidFill>
                <a:latin typeface="Arial"/>
                <a:ea typeface="Arial"/>
              </a:rPr>
              <a:t>Perspective Image</a:t>
            </a:r>
            <a:endParaRPr b="0" lang="en-US" sz="1050" spc="-1" strike="noStrike">
              <a:latin typeface="Arial"/>
            </a:endParaRPr>
          </a:p>
        </p:txBody>
      </p:sp>
      <p:sp>
        <p:nvSpPr>
          <p:cNvPr id="226" name="CustomShape 31"/>
          <p:cNvSpPr/>
          <p:nvPr/>
        </p:nvSpPr>
        <p:spPr>
          <a:xfrm>
            <a:off x="5422680" y="3090960"/>
            <a:ext cx="598680" cy="250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050" spc="-1" strike="noStrike">
                <a:solidFill>
                  <a:srgbClr val="000000"/>
                </a:solidFill>
                <a:latin typeface="Arial"/>
                <a:ea typeface="Arial"/>
              </a:rPr>
              <a:t>(20,20)</a:t>
            </a:r>
            <a:endParaRPr b="0" lang="en-US" sz="1050" spc="-1" strike="noStrike">
              <a:latin typeface="Arial"/>
            </a:endParaRPr>
          </a:p>
        </p:txBody>
      </p:sp>
    </p:spTree>
  </p:cSld>
  <p:timing>
    <p:tnLst>
      <p:par>
        <p:cTn id="29" dur="indefinite" restart="never" nodeType="tmRoot">
          <p:childTnLst>
            <p:seq>
              <p:cTn id="3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TextShape 1"/>
          <p:cNvSpPr txBox="1"/>
          <p:nvPr/>
        </p:nvSpPr>
        <p:spPr>
          <a:xfrm>
            <a:off x="-43560" y="45360"/>
            <a:ext cx="9143640" cy="466200"/>
          </a:xfrm>
          <a:prstGeom prst="rect">
            <a:avLst/>
          </a:prstGeom>
          <a:noFill/>
          <a:ln>
            <a:noFill/>
          </a:ln>
        </p:spPr>
        <p:txBody>
          <a:bodyPr lIns="68400" rIns="68400" tIns="34200" bIns="34200" anchor="ctr"/>
          <a:p>
            <a:pPr marL="1949040" indent="-1948680">
              <a:lnSpc>
                <a:spcPct val="90000"/>
              </a:lnSpc>
            </a:pPr>
            <a:r>
              <a:rPr b="1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4. Edge Detection</a:t>
            </a:r>
            <a:r>
              <a:rPr b="1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	</a:t>
            </a:r>
            <a:r>
              <a:rPr b="1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	</a:t>
            </a:r>
            <a:r>
              <a:rPr b="1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	</a:t>
            </a:r>
            <a:r>
              <a:rPr b="1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       </a:t>
            </a: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(</a:t>
            </a: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出題：</a:t>
            </a: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Kris</a:t>
            </a: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)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8" name="TextShape 2"/>
          <p:cNvSpPr txBox="1"/>
          <p:nvPr/>
        </p:nvSpPr>
        <p:spPr>
          <a:xfrm>
            <a:off x="0" y="454680"/>
            <a:ext cx="9143280" cy="3230640"/>
          </a:xfrm>
          <a:prstGeom prst="rect">
            <a:avLst/>
          </a:prstGeom>
          <a:noFill/>
          <a:ln>
            <a:noFill/>
          </a:ln>
        </p:spPr>
        <p:txBody>
          <a:bodyPr lIns="68400" rIns="68400" tIns="34200" bIns="34200"/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Wingdings" charset="2"/>
              <a:buChar char="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Given: an RGB image, School.jpg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Wingdings" charset="2"/>
              <a:buChar char="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Q: 1) Convert the RGB image to grayscale image and then smooth the grayscale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image by using your own 3x3 Gaussian smoothing filter and show the result. 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(5%)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marL="896760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(</a:t>
            </a:r>
            <a:r>
              <a:rPr b="1" lang="en-US" sz="1800" spc="-1" strike="noStrike">
                <a:solidFill>
                  <a:srgbClr val="ff0000"/>
                </a:solidFill>
                <a:latin typeface="Arial"/>
                <a:ea typeface="Arial"/>
              </a:rPr>
              <a:t>can not </a:t>
            </a:r>
            <a:r>
              <a:rPr b="0" lang="en-US" sz="1800" spc="-1" strike="noStrike">
                <a:solidFill>
                  <a:srgbClr val="ff0000"/>
                </a:solidFill>
                <a:latin typeface="Arial"/>
                <a:ea typeface="Arial"/>
              </a:rPr>
              <a:t>use OpenCV function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)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896760" indent="-271080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2) Program and show the result using your own code - </a:t>
            </a: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Sobel edge detection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 to detect </a:t>
            </a:r>
            <a:r>
              <a:rPr b="0" lang="en-US" sz="1800" spc="-1" strike="noStrike">
                <a:solidFill>
                  <a:srgbClr val="ff0000"/>
                </a:solidFill>
                <a:latin typeface="Arial"/>
                <a:ea typeface="Arial"/>
              </a:rPr>
              <a:t>horizontal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edge</a:t>
            </a:r>
            <a:r>
              <a:rPr b="0" lang="en-US" sz="1800" spc="-1" strike="noStrike">
                <a:solidFill>
                  <a:srgbClr val="ff0000"/>
                </a:solidFill>
                <a:latin typeface="Arial"/>
                <a:ea typeface="Arial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(5%) </a:t>
            </a:r>
            <a:r>
              <a:rPr b="0" lang="en-US" sz="1800" spc="-1" strike="noStrike">
                <a:solidFill>
                  <a:srgbClr val="ff0000"/>
                </a:solidFill>
                <a:latin typeface="Arial"/>
                <a:ea typeface="Arial"/>
              </a:rPr>
              <a:t>and vertical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(5%) edge. (</a:t>
            </a:r>
            <a:r>
              <a:rPr b="1" lang="en-US" sz="1800" spc="-1" strike="noStrike">
                <a:solidFill>
                  <a:srgbClr val="ff0000"/>
                </a:solidFill>
                <a:latin typeface="Arial"/>
                <a:ea typeface="Arial"/>
              </a:rPr>
              <a:t>can not </a:t>
            </a:r>
            <a:r>
              <a:rPr b="0" lang="en-US" sz="1800" spc="-1" strike="noStrike">
                <a:solidFill>
                  <a:srgbClr val="ff0000"/>
                </a:solidFill>
                <a:latin typeface="Arial"/>
                <a:ea typeface="Arial"/>
              </a:rPr>
              <a:t>use OpenCV function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)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901800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2.1) Normalize 2) result to 0~255 and show.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901800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2.2) Use 2.1) result to calculate the magnitude and show.(5%)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285840" indent="-285480">
              <a:lnSpc>
                <a:spcPct val="100000"/>
              </a:lnSpc>
              <a:spcBef>
                <a:spcPts val="751"/>
              </a:spcBef>
              <a:buClr>
                <a:srgbClr val="000000"/>
              </a:buClr>
              <a:buFont typeface="Wingdings" charset="2"/>
              <a:buChar char="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Arial"/>
              </a:rPr>
              <a:t>Hint: Textbook Chapter 6, p.148 ~ 149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marL="285840" indent="-285480">
              <a:lnSpc>
                <a:spcPct val="100000"/>
              </a:lnSpc>
              <a:spcBef>
                <a:spcPts val="751"/>
              </a:spcBef>
              <a:buClr>
                <a:srgbClr val="000000"/>
              </a:buClr>
              <a:buFont typeface="Wingdings" charset="2"/>
              <a:buChar char="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Arial"/>
              </a:rPr>
              <a:t>Hint: 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Arial"/>
              </a:rPr>
              <a:t>magnitude = || Sobel_x</a:t>
            </a:r>
            <a:r>
              <a:rPr b="0" lang="en-US" sz="1600" spc="-1" strike="noStrike" baseline="30000">
                <a:solidFill>
                  <a:srgbClr val="000000"/>
                </a:solidFill>
                <a:latin typeface="Arial"/>
                <a:ea typeface="Arial"/>
              </a:rPr>
              <a:t>^2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Arial"/>
              </a:rPr>
              <a:t>+Sobel_y </a:t>
            </a:r>
            <a:r>
              <a:rPr b="0" lang="en-US" sz="1600" spc="-1" strike="noStrike" baseline="30000">
                <a:solidFill>
                  <a:srgbClr val="000000"/>
                </a:solidFill>
                <a:latin typeface="Arial"/>
                <a:ea typeface="Arial"/>
              </a:rPr>
              <a:t>^2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Arial"/>
              </a:rPr>
              <a:t>|| </a:t>
            </a:r>
            <a:r>
              <a:rPr b="0" lang="en-US" sz="1600" spc="-1" strike="noStrike" baseline="30000">
                <a:solidFill>
                  <a:srgbClr val="000000"/>
                </a:solidFill>
                <a:latin typeface="Arial"/>
                <a:ea typeface="Arial"/>
              </a:rPr>
              <a:t>1/2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9" name="TextShape 3"/>
          <p:cNvSpPr txBox="1"/>
          <p:nvPr/>
        </p:nvSpPr>
        <p:spPr>
          <a:xfrm>
            <a:off x="7086240" y="6640200"/>
            <a:ext cx="2057040" cy="273600"/>
          </a:xfrm>
          <a:prstGeom prst="rect">
            <a:avLst/>
          </a:prstGeom>
          <a:noFill/>
          <a:ln>
            <a:noFill/>
          </a:ln>
        </p:spPr>
        <p:txBody>
          <a:bodyPr lIns="68400" rIns="68400" tIns="34200" bIns="34200" anchor="ctr"/>
          <a:p>
            <a:pPr algn="r">
              <a:lnSpc>
                <a:spcPct val="100000"/>
              </a:lnSpc>
            </a:pPr>
            <a:fld id="{68FE9599-4EA6-4D5D-89D9-420A5BC4B3DF}" type="slidenum">
              <a:rPr b="0" lang="en-US" sz="900" spc="-1" strike="noStrike">
                <a:solidFill>
                  <a:srgbClr val="888888"/>
                </a:solidFill>
                <a:latin typeface="Calibri"/>
                <a:ea typeface="Calibri"/>
              </a:rPr>
              <a:t>1</a:t>
            </a:fld>
            <a:endParaRPr b="0" lang="en-US" sz="900" spc="-1" strike="noStrike">
              <a:latin typeface="Times New Roman"/>
            </a:endParaRPr>
          </a:p>
        </p:txBody>
      </p:sp>
      <p:sp>
        <p:nvSpPr>
          <p:cNvPr id="230" name="CustomShape 4"/>
          <p:cNvSpPr/>
          <p:nvPr/>
        </p:nvSpPr>
        <p:spPr>
          <a:xfrm>
            <a:off x="498600" y="5883120"/>
            <a:ext cx="796680" cy="250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050" spc="-1" strike="noStrike">
                <a:solidFill>
                  <a:srgbClr val="000000"/>
                </a:solidFill>
                <a:latin typeface="Arial"/>
                <a:ea typeface="Arial"/>
              </a:rPr>
              <a:t>School.jpg</a:t>
            </a:r>
            <a:endParaRPr b="0" lang="en-US" sz="1050" spc="-1" strike="noStrike">
              <a:latin typeface="Arial"/>
            </a:endParaRPr>
          </a:p>
        </p:txBody>
      </p:sp>
      <p:sp>
        <p:nvSpPr>
          <p:cNvPr id="231" name="CustomShape 5"/>
          <p:cNvSpPr/>
          <p:nvPr/>
        </p:nvSpPr>
        <p:spPr>
          <a:xfrm>
            <a:off x="4147920" y="5112720"/>
            <a:ext cx="261360" cy="2728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2" name="CustomShape 6"/>
          <p:cNvSpPr/>
          <p:nvPr/>
        </p:nvSpPr>
        <p:spPr>
          <a:xfrm>
            <a:off x="6297840" y="6584760"/>
            <a:ext cx="1302480" cy="250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050" spc="-1" strike="noStrike">
                <a:solidFill>
                  <a:srgbClr val="000000"/>
                </a:solidFill>
                <a:latin typeface="Arial"/>
                <a:ea typeface="Arial"/>
              </a:rPr>
              <a:t>Horizontal edges</a:t>
            </a:r>
            <a:endParaRPr b="0" lang="en-US" sz="1050" spc="-1" strike="noStrike">
              <a:latin typeface="Arial"/>
            </a:endParaRPr>
          </a:p>
        </p:txBody>
      </p:sp>
      <p:sp>
        <p:nvSpPr>
          <p:cNvPr id="233" name="CustomShape 7"/>
          <p:cNvSpPr/>
          <p:nvPr/>
        </p:nvSpPr>
        <p:spPr>
          <a:xfrm>
            <a:off x="4782960" y="5108760"/>
            <a:ext cx="1047960" cy="250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050" spc="-1" strike="noStrike">
                <a:solidFill>
                  <a:srgbClr val="000000"/>
                </a:solidFill>
                <a:latin typeface="Arial"/>
                <a:ea typeface="Arial"/>
              </a:rPr>
              <a:t>vertical edges</a:t>
            </a:r>
            <a:endParaRPr b="0" lang="en-US" sz="1050" spc="-1" strike="noStrike">
              <a:latin typeface="Arial"/>
            </a:endParaRPr>
          </a:p>
        </p:txBody>
      </p:sp>
      <p:pic>
        <p:nvPicPr>
          <p:cNvPr id="234" name="圖片 2" descr=""/>
          <p:cNvPicPr/>
          <p:nvPr/>
        </p:nvPicPr>
        <p:blipFill>
          <a:blip r:embed="rId1"/>
          <a:stretch/>
        </p:blipFill>
        <p:spPr>
          <a:xfrm>
            <a:off x="32760" y="4857120"/>
            <a:ext cx="1822320" cy="1025280"/>
          </a:xfrm>
          <a:prstGeom prst="rect">
            <a:avLst/>
          </a:prstGeom>
          <a:ln>
            <a:noFill/>
          </a:ln>
        </p:spPr>
      </p:pic>
      <p:sp>
        <p:nvSpPr>
          <p:cNvPr id="235" name="CustomShape 8"/>
          <p:cNvSpPr/>
          <p:nvPr/>
        </p:nvSpPr>
        <p:spPr>
          <a:xfrm>
            <a:off x="1486080" y="5895000"/>
            <a:ext cx="2348280" cy="30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3x3 Gaussian smooth filter 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236" name="圖片 6" descr=""/>
          <p:cNvPicPr/>
          <p:nvPr/>
        </p:nvPicPr>
        <p:blipFill>
          <a:blip r:embed="rId2"/>
          <a:srcRect l="0" t="15617" r="0" b="3238"/>
          <a:stretch/>
        </p:blipFill>
        <p:spPr>
          <a:xfrm>
            <a:off x="2261520" y="4807440"/>
            <a:ext cx="1846800" cy="1050120"/>
          </a:xfrm>
          <a:prstGeom prst="rect">
            <a:avLst/>
          </a:prstGeom>
          <a:ln>
            <a:noFill/>
          </a:ln>
        </p:spPr>
      </p:pic>
      <p:sp>
        <p:nvSpPr>
          <p:cNvPr id="237" name="CustomShape 9"/>
          <p:cNvSpPr/>
          <p:nvPr/>
        </p:nvSpPr>
        <p:spPr>
          <a:xfrm>
            <a:off x="1918440" y="5226120"/>
            <a:ext cx="261360" cy="2728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8" name="CustomShape 10"/>
          <p:cNvSpPr/>
          <p:nvPr/>
        </p:nvSpPr>
        <p:spPr>
          <a:xfrm>
            <a:off x="6517440" y="5029560"/>
            <a:ext cx="261360" cy="2728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9" name="CustomShape 11"/>
          <p:cNvSpPr/>
          <p:nvPr/>
        </p:nvSpPr>
        <p:spPr>
          <a:xfrm>
            <a:off x="7277040" y="4476240"/>
            <a:ext cx="1047960" cy="250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050" spc="-1" strike="noStrike">
                <a:solidFill>
                  <a:srgbClr val="000000"/>
                </a:solidFill>
                <a:latin typeface="Arial"/>
                <a:ea typeface="Arial"/>
              </a:rPr>
              <a:t>magnitude</a:t>
            </a:r>
            <a:endParaRPr b="0" lang="en-US" sz="1050" spc="-1" strike="noStrike">
              <a:latin typeface="Arial"/>
            </a:endParaRPr>
          </a:p>
        </p:txBody>
      </p:sp>
      <p:pic>
        <p:nvPicPr>
          <p:cNvPr id="240" name="圖片 1" descr=""/>
          <p:cNvPicPr/>
          <p:nvPr/>
        </p:nvPicPr>
        <p:blipFill>
          <a:blip r:embed="rId3"/>
          <a:srcRect l="59125" t="7552" r="14430" b="23513"/>
          <a:stretch/>
        </p:blipFill>
        <p:spPr>
          <a:xfrm>
            <a:off x="4363560" y="3817080"/>
            <a:ext cx="1921680" cy="1303920"/>
          </a:xfrm>
          <a:prstGeom prst="rect">
            <a:avLst/>
          </a:prstGeom>
          <a:ln>
            <a:noFill/>
          </a:ln>
        </p:spPr>
      </p:pic>
      <p:pic>
        <p:nvPicPr>
          <p:cNvPr id="241" name="圖片 19" descr=""/>
          <p:cNvPicPr/>
          <p:nvPr/>
        </p:nvPicPr>
        <p:blipFill>
          <a:blip r:embed="rId4"/>
          <a:srcRect l="31471" t="7552" r="42059" b="23513"/>
          <a:stretch/>
        </p:blipFill>
        <p:spPr>
          <a:xfrm>
            <a:off x="4367880" y="5490720"/>
            <a:ext cx="1923840" cy="1303920"/>
          </a:xfrm>
          <a:prstGeom prst="rect">
            <a:avLst/>
          </a:prstGeom>
          <a:ln>
            <a:noFill/>
          </a:ln>
        </p:spPr>
      </p:pic>
      <p:pic>
        <p:nvPicPr>
          <p:cNvPr id="242" name="圖片 22" descr=""/>
          <p:cNvPicPr/>
          <p:nvPr/>
        </p:nvPicPr>
        <p:blipFill>
          <a:blip r:embed="rId5"/>
          <a:srcRect l="2240" t="7552" r="71027" b="23513"/>
          <a:stretch/>
        </p:blipFill>
        <p:spPr>
          <a:xfrm>
            <a:off x="6829920" y="4718160"/>
            <a:ext cx="1942920" cy="1303920"/>
          </a:xfrm>
          <a:prstGeom prst="rect">
            <a:avLst/>
          </a:prstGeom>
          <a:ln>
            <a:noFill/>
          </a:ln>
        </p:spPr>
      </p:pic>
      <p:pic>
        <p:nvPicPr>
          <p:cNvPr id="243" name="圖片 23" descr=""/>
          <p:cNvPicPr/>
          <p:nvPr/>
        </p:nvPicPr>
        <p:blipFill>
          <a:blip r:embed="rId6"/>
          <a:stretch/>
        </p:blipFill>
        <p:spPr>
          <a:xfrm>
            <a:off x="7475040" y="2322000"/>
            <a:ext cx="1399680" cy="19807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1" dur="indefinite" restart="never" nodeType="tmRoot">
          <p:childTnLst>
            <p:seq>
              <p:cTn id="3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TextShape 1"/>
          <p:cNvSpPr txBox="1"/>
          <p:nvPr/>
        </p:nvSpPr>
        <p:spPr>
          <a:xfrm>
            <a:off x="7083360" y="6576120"/>
            <a:ext cx="2057040" cy="273600"/>
          </a:xfrm>
          <a:prstGeom prst="rect">
            <a:avLst/>
          </a:prstGeom>
          <a:noFill/>
          <a:ln>
            <a:noFill/>
          </a:ln>
        </p:spPr>
        <p:txBody>
          <a:bodyPr lIns="68400" rIns="68400" tIns="34200" bIns="34200" anchor="ctr"/>
          <a:p>
            <a:pPr algn="r">
              <a:lnSpc>
                <a:spcPct val="100000"/>
              </a:lnSpc>
            </a:pPr>
            <a:fld id="{5BD8A72D-9746-4CAA-9CF9-E1D21DC0D23F}" type="slidenum">
              <a:rPr b="0" lang="en-US" sz="900" spc="-1" strike="noStrike">
                <a:solidFill>
                  <a:srgbClr val="888888"/>
                </a:solidFill>
                <a:latin typeface="Calibri"/>
                <a:ea typeface="Calibri"/>
              </a:rPr>
              <a:t>1</a:t>
            </a:fld>
            <a:endParaRPr b="0" lang="en-US" sz="900" spc="-1" strike="noStrike">
              <a:latin typeface="Times New Roman"/>
            </a:endParaRPr>
          </a:p>
        </p:txBody>
      </p:sp>
      <p:sp>
        <p:nvSpPr>
          <p:cNvPr id="245" name="CustomShape 2"/>
          <p:cNvSpPr/>
          <p:nvPr/>
        </p:nvSpPr>
        <p:spPr>
          <a:xfrm>
            <a:off x="-33480" y="84960"/>
            <a:ext cx="919224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68400" rIns="68400" tIns="34200" bIns="34200" anchor="ctr"/>
          <a:p>
            <a:pPr marL="1949040" indent="-1948680">
              <a:lnSpc>
                <a:spcPct val="90000"/>
              </a:lnSpc>
            </a:pPr>
            <a:r>
              <a:rPr b="1" lang="en-US" sz="2800" spc="-1" strike="noStrike">
                <a:solidFill>
                  <a:srgbClr val="000000"/>
                </a:solidFill>
                <a:latin typeface="Calibri"/>
                <a:ea typeface="Calibri"/>
              </a:rPr>
              <a:t>5.0 Training MNIST Classifier Using LeNet5</a:t>
            </a:r>
            <a:r>
              <a:rPr b="1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	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Calibri"/>
              </a:rPr>
              <a:t>(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Calibri"/>
              </a:rPr>
              <a:t>出題：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Calibri"/>
              </a:rPr>
              <a:t>Charlie)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246" name="CustomShape 3"/>
          <p:cNvSpPr/>
          <p:nvPr/>
        </p:nvSpPr>
        <p:spPr>
          <a:xfrm>
            <a:off x="220320" y="2995920"/>
            <a:ext cx="8703000" cy="3639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rmAutofit/>
          </a:bodyPr>
          <a:p>
            <a:pPr marL="270000" indent="-269640">
              <a:lnSpc>
                <a:spcPct val="90000"/>
              </a:lnSpc>
              <a:spcBef>
                <a:spcPts val="751"/>
              </a:spcBef>
              <a:buClr>
                <a:srgbClr val="000000"/>
              </a:buClr>
              <a:buFont typeface="Times New Roman"/>
              <a:buAutoNum type="arabicPeriod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Arial"/>
              </a:rPr>
              <a:t>Learning to construct LeNet and training it on MNIST.</a:t>
            </a:r>
            <a:endParaRPr b="0" lang="en-US" sz="2400" spc="-1" strike="noStrike">
              <a:latin typeface="Arial"/>
            </a:endParaRPr>
          </a:p>
          <a:p>
            <a:pPr marL="270000" indent="-269640">
              <a:lnSpc>
                <a:spcPct val="90000"/>
              </a:lnSpc>
              <a:spcBef>
                <a:spcPts val="751"/>
              </a:spcBef>
              <a:buClr>
                <a:srgbClr val="000000"/>
              </a:buClr>
              <a:buFont typeface="Times New Roman"/>
              <a:buAutoNum type="arabicPeriod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Arial"/>
              </a:rPr>
              <a:t>Environment Requirement</a:t>
            </a:r>
            <a:endParaRPr b="0" lang="en-US" sz="2400" spc="-1" strike="noStrike">
              <a:latin typeface="Arial"/>
            </a:endParaRPr>
          </a:p>
          <a:p>
            <a:pPr lvl="1" marL="539640" indent="-269640">
              <a:lnSpc>
                <a:spcPct val="90000"/>
              </a:lnSpc>
              <a:spcBef>
                <a:spcPts val="374"/>
              </a:spcBef>
              <a:buClr>
                <a:srgbClr val="000000"/>
              </a:buClr>
              <a:buFont typeface="Times New Roman"/>
              <a:buAutoNum type="arabicParenR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Calibri"/>
              </a:rPr>
              <a:t>Python 3.7</a:t>
            </a:r>
            <a:endParaRPr b="0" lang="en-US" sz="2000" spc="-1" strike="noStrike">
              <a:latin typeface="Arial"/>
            </a:endParaRPr>
          </a:p>
          <a:p>
            <a:pPr lvl="1" marL="539640" indent="-269640">
              <a:lnSpc>
                <a:spcPct val="90000"/>
              </a:lnSpc>
              <a:spcBef>
                <a:spcPts val="374"/>
              </a:spcBef>
              <a:buClr>
                <a:srgbClr val="000000"/>
              </a:buClr>
              <a:buFont typeface="Times New Roman"/>
              <a:buAutoNum type="arabicParenR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Calibri"/>
              </a:rPr>
              <a:t>Tensorflow 2.0 / PyTorch 1.3.0</a:t>
            </a:r>
            <a:endParaRPr b="0" lang="en-US" sz="2000" spc="-1" strike="noStrike">
              <a:latin typeface="Arial"/>
            </a:endParaRPr>
          </a:p>
          <a:p>
            <a:pPr lvl="1" marL="539640" indent="-269640">
              <a:lnSpc>
                <a:spcPct val="90000"/>
              </a:lnSpc>
              <a:spcBef>
                <a:spcPts val="374"/>
              </a:spcBef>
              <a:buClr>
                <a:srgbClr val="000000"/>
              </a:buClr>
              <a:buFont typeface="Times New Roman"/>
              <a:buAutoNum type="arabicParenR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Calibri"/>
              </a:rPr>
              <a:t>opencv-contrib-python 3.4.2.17</a:t>
            </a:r>
            <a:endParaRPr b="0" lang="en-US" sz="2000" spc="-1" strike="noStrike">
              <a:latin typeface="Arial"/>
            </a:endParaRPr>
          </a:p>
          <a:p>
            <a:pPr lvl="1" marL="539640" indent="-269640">
              <a:lnSpc>
                <a:spcPct val="90000"/>
              </a:lnSpc>
              <a:spcBef>
                <a:spcPts val="374"/>
              </a:spcBef>
              <a:buClr>
                <a:srgbClr val="000000"/>
              </a:buClr>
              <a:buFont typeface="Times New Roman"/>
              <a:buAutoNum type="arabicParenR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Calibri"/>
              </a:rPr>
              <a:t>Matplotlib 3.1.1</a:t>
            </a:r>
            <a:endParaRPr b="0" lang="en-US" sz="2000" spc="-1" strike="noStrike">
              <a:latin typeface="Arial"/>
            </a:endParaRPr>
          </a:p>
          <a:p>
            <a:pPr marL="270000" indent="-269640">
              <a:lnSpc>
                <a:spcPct val="90000"/>
              </a:lnSpc>
              <a:spcBef>
                <a:spcPts val="751"/>
              </a:spcBef>
              <a:buClr>
                <a:srgbClr val="000000"/>
              </a:buClr>
              <a:buFont typeface="Times New Roman"/>
              <a:buAutoNum type="arabicPeriod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Arial"/>
              </a:rPr>
              <a:t>Reference</a:t>
            </a:r>
            <a:endParaRPr b="0" lang="en-US" sz="2400" spc="-1" strike="noStrike">
              <a:latin typeface="Arial"/>
            </a:endParaRPr>
          </a:p>
          <a:p>
            <a:pPr lvl="1" marL="539640" indent="-269640">
              <a:lnSpc>
                <a:spcPct val="90000"/>
              </a:lnSpc>
              <a:spcBef>
                <a:spcPts val="374"/>
              </a:spcBef>
              <a:buClr>
                <a:srgbClr val="000000"/>
              </a:buClr>
              <a:buFont typeface="Times New Roman"/>
              <a:buAutoNum type="arabicParenR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Calibri"/>
              </a:rPr>
              <a:t>Gradient-Based Learning Applied to Document Recognition</a:t>
            </a:r>
            <a:r>
              <a:rPr b="0" lang="en-US" sz="2000" spc="-1" strike="noStrike" u="sng">
                <a:solidFill>
                  <a:srgbClr val="0563c1"/>
                </a:solidFill>
                <a:uFillTx/>
                <a:latin typeface="Calibri"/>
                <a:ea typeface="Calibri"/>
                <a:hlinkClick r:id="rId1"/>
              </a:rPr>
              <a:t>(http://yann.lecun.com/exdb/publis/pdf/lecun-01a.pdf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Calibri"/>
              </a:rPr>
              <a:t>) (LeNet)</a:t>
            </a:r>
            <a:endParaRPr b="0" lang="en-US" sz="2000" spc="-1" strike="noStrike">
              <a:latin typeface="Arial"/>
            </a:endParaRPr>
          </a:p>
          <a:p>
            <a:pPr lvl="1" marL="539640" indent="-269640">
              <a:lnSpc>
                <a:spcPct val="90000"/>
              </a:lnSpc>
              <a:spcBef>
                <a:spcPts val="374"/>
              </a:spcBef>
              <a:buClr>
                <a:srgbClr val="000000"/>
              </a:buClr>
              <a:buFont typeface="Times New Roman"/>
              <a:buAutoNum type="arabicParenR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Calibri"/>
              </a:rPr>
              <a:t>MNIST (</a:t>
            </a:r>
            <a:r>
              <a:rPr b="0" lang="en-US" sz="2000" spc="-1" strike="noStrike" u="sng">
                <a:solidFill>
                  <a:srgbClr val="0563c1"/>
                </a:solidFill>
                <a:uFillTx/>
                <a:latin typeface="Calibri"/>
                <a:ea typeface="Calibri"/>
                <a:hlinkClick r:id="rId2"/>
              </a:rPr>
              <a:t>http://yann.lecun.com/exdb/mnist/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Calibri"/>
              </a:rPr>
              <a:t>)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247" name="圖片 8" descr=""/>
          <p:cNvPicPr/>
          <p:nvPr/>
        </p:nvPicPr>
        <p:blipFill>
          <a:blip r:embed="rId3"/>
          <a:stretch/>
        </p:blipFill>
        <p:spPr>
          <a:xfrm>
            <a:off x="839160" y="688680"/>
            <a:ext cx="7464960" cy="2184120"/>
          </a:xfrm>
          <a:prstGeom prst="rect">
            <a:avLst/>
          </a:prstGeom>
          <a:ln>
            <a:noFill/>
          </a:ln>
        </p:spPr>
      </p:pic>
      <p:pic>
        <p:nvPicPr>
          <p:cNvPr id="248" name="圖片 1" descr=""/>
          <p:cNvPicPr/>
          <p:nvPr/>
        </p:nvPicPr>
        <p:blipFill>
          <a:blip r:embed="rId4"/>
          <a:stretch/>
        </p:blipFill>
        <p:spPr>
          <a:xfrm>
            <a:off x="6453000" y="3429000"/>
            <a:ext cx="2470320" cy="20869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3" dur="indefinite" restart="never" nodeType="tmRoot">
          <p:childTnLst>
            <p:seq>
              <p:cTn id="3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TextShape 1"/>
          <p:cNvSpPr txBox="1"/>
          <p:nvPr/>
        </p:nvSpPr>
        <p:spPr>
          <a:xfrm>
            <a:off x="304920" y="295920"/>
            <a:ext cx="8534160" cy="528588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/>
          </a:bodyPr>
          <a:p>
            <a:pPr marL="444600" indent="-444240">
              <a:lnSpc>
                <a:spcPct val="90000"/>
              </a:lnSpc>
              <a:spcBef>
                <a:spcPts val="1001"/>
              </a:spcBef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Calibri"/>
              </a:rPr>
              <a:t>5.1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Calibri"/>
              </a:rPr>
              <a:t>	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Calibri"/>
              </a:rPr>
              <a:t>Load MNIST training dataset and randomly show </a:t>
            </a:r>
            <a:r>
              <a:rPr b="0" lang="en-US" sz="2000" spc="-1" strike="noStrike">
                <a:solidFill>
                  <a:srgbClr val="ff0000"/>
                </a:solidFill>
                <a:latin typeface="Calibri"/>
                <a:ea typeface="Calibri"/>
              </a:rPr>
              <a:t>10 images and labels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Calibri"/>
              </a:rPr>
              <a:t> </a:t>
            </a:r>
            <a:r>
              <a:rPr b="0" lang="en-US" sz="2000" spc="-1" strike="noStrike">
                <a:solidFill>
                  <a:srgbClr val="ff0000"/>
                </a:solidFill>
                <a:latin typeface="Calibri"/>
                <a:ea typeface="Calibri"/>
              </a:rPr>
              <a:t>respectively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Calibri"/>
              </a:rPr>
              <a:t>. (10%)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444600" indent="-444240">
              <a:lnSpc>
                <a:spcPct val="90000"/>
              </a:lnSpc>
              <a:spcBef>
                <a:spcPts val="1001"/>
              </a:spcBef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Calibri"/>
              </a:rPr>
              <a:t>5.2 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Calibri"/>
              </a:rPr>
              <a:t>	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Calibri"/>
              </a:rPr>
              <a:t>Print out training hyperparameters (batch size, learning rate, optimizer). (10%)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444600" indent="-444240">
              <a:lnSpc>
                <a:spcPct val="90000"/>
              </a:lnSpc>
              <a:spcBef>
                <a:spcPts val="1001"/>
              </a:spcBef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Calibri"/>
              </a:rPr>
              <a:t>5.3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Calibri"/>
              </a:rPr>
              <a:t>	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Calibri"/>
              </a:rPr>
              <a:t> Train 1 epoch from initial status and </a:t>
            </a:r>
            <a:r>
              <a:rPr b="0" lang="en-US" sz="2000" spc="-1" strike="noStrike">
                <a:solidFill>
                  <a:srgbClr val="ff0000"/>
                </a:solidFill>
                <a:latin typeface="Calibri"/>
                <a:ea typeface="Calibri"/>
              </a:rPr>
              <a:t>show training loss at the end of the epoch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Calibri"/>
              </a:rPr>
              <a:t>. (10%)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50" name="圖片 17" descr=""/>
          <p:cNvPicPr/>
          <p:nvPr/>
        </p:nvPicPr>
        <p:blipFill>
          <a:blip r:embed="rId1"/>
          <a:stretch/>
        </p:blipFill>
        <p:spPr>
          <a:xfrm>
            <a:off x="4023360" y="3383280"/>
            <a:ext cx="2072160" cy="838440"/>
          </a:xfrm>
          <a:prstGeom prst="rect">
            <a:avLst/>
          </a:prstGeom>
          <a:ln>
            <a:noFill/>
          </a:ln>
        </p:spPr>
      </p:pic>
      <p:sp>
        <p:nvSpPr>
          <p:cNvPr id="251" name="CustomShape 2"/>
          <p:cNvSpPr/>
          <p:nvPr/>
        </p:nvSpPr>
        <p:spPr>
          <a:xfrm>
            <a:off x="5924160" y="5412960"/>
            <a:ext cx="2270160" cy="57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Arial"/>
              </a:rPr>
              <a:t>(record loss per iteration)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252" name="圖片 8" descr=""/>
          <p:cNvPicPr/>
          <p:nvPr/>
        </p:nvPicPr>
        <p:blipFill>
          <a:blip r:embed="rId2"/>
          <a:stretch/>
        </p:blipFill>
        <p:spPr>
          <a:xfrm>
            <a:off x="1271520" y="923400"/>
            <a:ext cx="6600600" cy="1649880"/>
          </a:xfrm>
          <a:prstGeom prst="rect">
            <a:avLst/>
          </a:prstGeom>
          <a:ln>
            <a:noFill/>
          </a:ln>
        </p:spPr>
      </p:pic>
      <p:sp>
        <p:nvSpPr>
          <p:cNvPr id="253" name="CustomShape 3"/>
          <p:cNvSpPr/>
          <p:nvPr/>
        </p:nvSpPr>
        <p:spPr>
          <a:xfrm>
            <a:off x="940680" y="2573640"/>
            <a:ext cx="7562880" cy="515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Arial"/>
              </a:rPr>
              <a:t>Label:           7                                          2                                       1                                       0                           …         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254" name="圖片 10" descr=""/>
          <p:cNvPicPr/>
          <p:nvPr/>
        </p:nvPicPr>
        <p:blipFill>
          <a:blip r:embed="rId3"/>
          <a:stretch/>
        </p:blipFill>
        <p:spPr>
          <a:xfrm>
            <a:off x="2249280" y="5047200"/>
            <a:ext cx="2414160" cy="1810800"/>
          </a:xfrm>
          <a:prstGeom prst="rect">
            <a:avLst/>
          </a:prstGeom>
          <a:ln>
            <a:noFill/>
          </a:ln>
        </p:spPr>
      </p:pic>
      <p:sp>
        <p:nvSpPr>
          <p:cNvPr id="255" name="CustomShape 4"/>
          <p:cNvSpPr/>
          <p:nvPr/>
        </p:nvSpPr>
        <p:spPr>
          <a:xfrm>
            <a:off x="7955280" y="1569960"/>
            <a:ext cx="478440" cy="30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…</a:t>
            </a:r>
            <a:endParaRPr b="0" lang="en-US" sz="1400" spc="-1" strike="noStrike">
              <a:latin typeface="Arial"/>
            </a:endParaRPr>
          </a:p>
        </p:txBody>
      </p:sp>
    </p:spTree>
  </p:cSld>
  <p:timing>
    <p:tnLst>
      <p:par>
        <p:cTn id="35" dur="indefinite" restart="never" nodeType="tmRoot">
          <p:childTnLst>
            <p:seq>
              <p:cTn id="3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CustomShape 1"/>
          <p:cNvSpPr/>
          <p:nvPr/>
        </p:nvSpPr>
        <p:spPr>
          <a:xfrm>
            <a:off x="304920" y="272160"/>
            <a:ext cx="8534160" cy="6241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rmAutofit/>
          </a:bodyPr>
          <a:p>
            <a:pPr marL="444600" indent="-444240">
              <a:lnSpc>
                <a:spcPct val="90000"/>
              </a:lnSpc>
              <a:spcBef>
                <a:spcPts val="1001"/>
              </a:spcBef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標楷體"/>
              </a:rPr>
              <a:t>5.4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標楷體"/>
              </a:rPr>
              <a:t>	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標楷體"/>
              </a:rPr>
              <a:t>Training your model at least 50 epochs </a:t>
            </a:r>
            <a:r>
              <a:rPr b="0" lang="en-US" sz="2000" spc="-1" strike="noStrike">
                <a:solidFill>
                  <a:srgbClr val="ff0000"/>
                </a:solidFill>
                <a:latin typeface="Calibri"/>
                <a:ea typeface="標楷體"/>
              </a:rPr>
              <a:t>by your own computer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標楷體"/>
              </a:rPr>
              <a:t>, save your model and take a screenshot of your training loss and accuracy. (10%)</a:t>
            </a:r>
            <a:endParaRPr b="0" lang="en-US" sz="2000" spc="-1" strike="noStrike">
              <a:latin typeface="Arial"/>
            </a:endParaRPr>
          </a:p>
          <a:p>
            <a:pPr marL="444600" indent="-444240">
              <a:lnSpc>
                <a:spcPct val="90000"/>
              </a:lnSpc>
              <a:spcBef>
                <a:spcPts val="1001"/>
              </a:spcBef>
            </a:pPr>
            <a:endParaRPr b="0" lang="en-US" sz="2000" spc="-1" strike="noStrike">
              <a:latin typeface="Arial"/>
            </a:endParaRPr>
          </a:p>
          <a:p>
            <a:pPr marL="444600" indent="-444240">
              <a:lnSpc>
                <a:spcPct val="90000"/>
              </a:lnSpc>
              <a:spcBef>
                <a:spcPts val="1001"/>
              </a:spcBef>
            </a:pPr>
            <a:endParaRPr b="0" lang="en-US" sz="2000" spc="-1" strike="noStrike">
              <a:latin typeface="Arial"/>
            </a:endParaRPr>
          </a:p>
          <a:p>
            <a:pPr marL="444600" indent="-444240">
              <a:lnSpc>
                <a:spcPct val="90000"/>
              </a:lnSpc>
              <a:spcBef>
                <a:spcPts val="1001"/>
              </a:spcBef>
            </a:pPr>
            <a:endParaRPr b="0" lang="en-US" sz="2000" spc="-1" strike="noStrike">
              <a:latin typeface="Arial"/>
            </a:endParaRPr>
          </a:p>
          <a:p>
            <a:pPr marL="444600" indent="-444240">
              <a:lnSpc>
                <a:spcPct val="90000"/>
              </a:lnSpc>
              <a:spcBef>
                <a:spcPts val="1001"/>
              </a:spcBef>
            </a:pPr>
            <a:endParaRPr b="0" lang="en-US" sz="2000" spc="-1" strike="noStrike">
              <a:latin typeface="Arial"/>
            </a:endParaRPr>
          </a:p>
          <a:p>
            <a:pPr marL="444600" indent="-444240">
              <a:lnSpc>
                <a:spcPct val="90000"/>
              </a:lnSpc>
              <a:spcBef>
                <a:spcPts val="1001"/>
              </a:spcBef>
            </a:pPr>
            <a:endParaRPr b="0" lang="en-US" sz="2000" spc="-1" strike="noStrike">
              <a:latin typeface="Arial"/>
            </a:endParaRPr>
          </a:p>
          <a:p>
            <a:pPr marL="444600" indent="-444240">
              <a:lnSpc>
                <a:spcPct val="90000"/>
              </a:lnSpc>
              <a:spcBef>
                <a:spcPts val="1001"/>
              </a:spcBef>
            </a:pPr>
            <a:endParaRPr b="0" lang="en-US" sz="2000" spc="-1" strike="noStrike">
              <a:latin typeface="Arial"/>
            </a:endParaRPr>
          </a:p>
          <a:p>
            <a:pPr marL="444600" indent="-444240">
              <a:lnSpc>
                <a:spcPct val="90000"/>
              </a:lnSpc>
              <a:spcBef>
                <a:spcPts val="1001"/>
              </a:spcBef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標楷體"/>
              </a:rPr>
              <a:t>5.5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標楷體"/>
              </a:rPr>
              <a:t>	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標楷體"/>
              </a:rPr>
              <a:t> Load your model trained at 5.4, let us choose one image from MNIST test images, inference the image, show image and estimate the image as following. (10%)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57" name="CustomShape 2"/>
          <p:cNvSpPr/>
          <p:nvPr/>
        </p:nvSpPr>
        <p:spPr>
          <a:xfrm>
            <a:off x="6052320" y="1840320"/>
            <a:ext cx="2960640" cy="57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Arial"/>
              </a:rPr>
              <a:t>(record accuracy/loss per epoch)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258" name="圖片 5" descr=""/>
          <p:cNvPicPr/>
          <p:nvPr/>
        </p:nvPicPr>
        <p:blipFill>
          <a:blip r:embed="rId1"/>
          <a:stretch/>
        </p:blipFill>
        <p:spPr>
          <a:xfrm>
            <a:off x="3200400" y="1280520"/>
            <a:ext cx="2851560" cy="2138760"/>
          </a:xfrm>
          <a:prstGeom prst="rect">
            <a:avLst/>
          </a:prstGeom>
          <a:ln>
            <a:noFill/>
          </a:ln>
        </p:spPr>
      </p:pic>
      <p:pic>
        <p:nvPicPr>
          <p:cNvPr id="259" name="圖片 7" descr=""/>
          <p:cNvPicPr/>
          <p:nvPr/>
        </p:nvPicPr>
        <p:blipFill>
          <a:blip r:embed="rId2"/>
          <a:stretch/>
        </p:blipFill>
        <p:spPr>
          <a:xfrm>
            <a:off x="811800" y="4699800"/>
            <a:ext cx="2085840" cy="695160"/>
          </a:xfrm>
          <a:prstGeom prst="rect">
            <a:avLst/>
          </a:prstGeom>
          <a:ln>
            <a:noFill/>
          </a:ln>
        </p:spPr>
      </p:pic>
      <p:pic>
        <p:nvPicPr>
          <p:cNvPr id="260" name="圖片 2" descr=""/>
          <p:cNvPicPr/>
          <p:nvPr/>
        </p:nvPicPr>
        <p:blipFill>
          <a:blip r:embed="rId3"/>
          <a:stretch/>
        </p:blipFill>
        <p:spPr>
          <a:xfrm>
            <a:off x="3291840" y="4497840"/>
            <a:ext cx="2085840" cy="2085840"/>
          </a:xfrm>
          <a:prstGeom prst="rect">
            <a:avLst/>
          </a:prstGeom>
          <a:ln>
            <a:noFill/>
          </a:ln>
        </p:spPr>
      </p:pic>
      <p:pic>
        <p:nvPicPr>
          <p:cNvPr id="261" name="圖片 9" descr=""/>
          <p:cNvPicPr/>
          <p:nvPr/>
        </p:nvPicPr>
        <p:blipFill>
          <a:blip r:embed="rId4"/>
          <a:stretch/>
        </p:blipFill>
        <p:spPr>
          <a:xfrm>
            <a:off x="5568480" y="4271400"/>
            <a:ext cx="3021480" cy="22662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7" dur="indefinite" restart="never" nodeType="tmRoot">
          <p:childTnLst>
            <p:seq>
              <p:cTn id="3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TextShape 1"/>
          <p:cNvSpPr txBox="1"/>
          <p:nvPr/>
        </p:nvSpPr>
        <p:spPr>
          <a:xfrm>
            <a:off x="7086600" y="6561360"/>
            <a:ext cx="2057040" cy="273600"/>
          </a:xfrm>
          <a:prstGeom prst="rect">
            <a:avLst/>
          </a:prstGeom>
          <a:noFill/>
          <a:ln>
            <a:noFill/>
          </a:ln>
        </p:spPr>
        <p:txBody>
          <a:bodyPr lIns="68400" rIns="68400" tIns="34200" bIns="34200" anchor="ctr"/>
          <a:p>
            <a:pPr algn="r">
              <a:lnSpc>
                <a:spcPct val="100000"/>
              </a:lnSpc>
            </a:pPr>
            <a:fld id="{F9723E8F-4719-471F-B95F-025062FFD9A0}" type="slidenum">
              <a:rPr b="0" lang="en-US" sz="900" spc="-1" strike="noStrike">
                <a:solidFill>
                  <a:srgbClr val="888888"/>
                </a:solidFill>
                <a:latin typeface="Calibri"/>
                <a:ea typeface="Calibri"/>
              </a:rPr>
              <a:t>1</a:t>
            </a:fld>
            <a:endParaRPr b="0" lang="en-US" sz="900" spc="-1" strike="noStrike">
              <a:latin typeface="Times New Roman"/>
            </a:endParaRPr>
          </a:p>
        </p:txBody>
      </p:sp>
      <p:sp>
        <p:nvSpPr>
          <p:cNvPr id="89" name="TextShape 2"/>
          <p:cNvSpPr txBox="1"/>
          <p:nvPr/>
        </p:nvSpPr>
        <p:spPr>
          <a:xfrm>
            <a:off x="73080" y="776160"/>
            <a:ext cx="9070560" cy="5641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marL="476280" indent="-342720">
              <a:lnSpc>
                <a:spcPct val="90000"/>
              </a:lnSpc>
              <a:spcBef>
                <a:spcPts val="751"/>
              </a:spcBef>
              <a:buClr>
                <a:srgbClr val="000000"/>
              </a:buClr>
              <a:buFont typeface="Wingdings" charset="2"/>
              <a:buChar char="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Copying homework is strictly prohibited!! </a:t>
            </a:r>
            <a:r>
              <a:rPr b="0" lang="en-US" sz="2000" spc="-1" strike="noStrike">
                <a:solidFill>
                  <a:srgbClr val="ff0000"/>
                </a:solidFill>
                <a:latin typeface="Arial"/>
                <a:ea typeface="Arial"/>
              </a:rPr>
              <a:t>Penalty: Grade will be zero for both persons!!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476280" indent="-342720">
              <a:lnSpc>
                <a:spcPct val="90000"/>
              </a:lnSpc>
              <a:spcBef>
                <a:spcPts val="751"/>
              </a:spcBef>
              <a:buClr>
                <a:srgbClr val="000000"/>
              </a:buClr>
              <a:buFont typeface="Wingdings" charset="2"/>
              <a:buChar char="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If the code can’t run, you can come to our Lab within one week and show that your programming can work. Otherwise you will get zero!!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476280" indent="-342720">
              <a:lnSpc>
                <a:spcPct val="90000"/>
              </a:lnSpc>
              <a:spcBef>
                <a:spcPts val="751"/>
              </a:spcBef>
              <a:buClr>
                <a:srgbClr val="000000"/>
              </a:buClr>
              <a:buFont typeface="Wingdings" charset="2"/>
              <a:buChar char="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Due date =&gt; </a:t>
            </a:r>
            <a:r>
              <a:rPr b="0" lang="en-US" sz="2000" spc="-1" strike="noStrike">
                <a:solidFill>
                  <a:srgbClr val="ff0000"/>
                </a:solidFill>
                <a:latin typeface="Arial"/>
                <a:ea typeface="Arial"/>
              </a:rPr>
              <a:t>2019/11/07  (Thu.) 23:59:59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717480" indent="-180720">
              <a:lnSpc>
                <a:spcPct val="90000"/>
              </a:lnSpc>
              <a:spcBef>
                <a:spcPts val="374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Calibri"/>
              </a:rPr>
              <a:t>No delay. If you submit homework after deadline, you will get 0.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76280" indent="-342720">
              <a:lnSpc>
                <a:spcPct val="90000"/>
              </a:lnSpc>
              <a:spcBef>
                <a:spcPts val="751"/>
              </a:spcBef>
              <a:buClr>
                <a:srgbClr val="000000"/>
              </a:buClr>
              <a:buFont typeface="Wingdings" charset="2"/>
              <a:buChar char="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Upload to =&gt; </a:t>
            </a:r>
            <a:r>
              <a:rPr b="0" lang="en-US" sz="2000" spc="-1" strike="noStrike">
                <a:solidFill>
                  <a:srgbClr val="0070c0"/>
                </a:solidFill>
                <a:latin typeface="Arial"/>
                <a:ea typeface="Arial"/>
              </a:rPr>
              <a:t>140.116.154.1 -&gt; Upload/Homework/OpenCv_Hw1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717480" indent="-180720">
              <a:lnSpc>
                <a:spcPct val="90000"/>
              </a:lnSpc>
              <a:spcBef>
                <a:spcPts val="374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70c0"/>
                </a:solidFill>
                <a:latin typeface="Calibri"/>
                <a:ea typeface="Calibri"/>
              </a:rPr>
              <a:t>User ID: opencvdl2019 </a:t>
            </a:r>
            <a:r>
              <a:rPr b="0" lang="en-US" sz="1800" spc="-1" strike="noStrike">
                <a:solidFill>
                  <a:srgbClr val="0070c0"/>
                </a:solidFill>
                <a:latin typeface="Calibri"/>
                <a:ea typeface="Calibri"/>
              </a:rPr>
              <a:t>	</a:t>
            </a:r>
            <a:r>
              <a:rPr b="0" lang="en-US" sz="1800" spc="-1" strike="noStrike">
                <a:solidFill>
                  <a:srgbClr val="0070c0"/>
                </a:solidFill>
                <a:latin typeface="Calibri"/>
                <a:ea typeface="Calibri"/>
              </a:rPr>
              <a:t>Password: opencvdl2019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76280" indent="-342720">
              <a:lnSpc>
                <a:spcPct val="90000"/>
              </a:lnSpc>
              <a:spcBef>
                <a:spcPts val="751"/>
              </a:spcBef>
              <a:buClr>
                <a:srgbClr val="000000"/>
              </a:buClr>
              <a:buFont typeface="Wingdings" charset="2"/>
              <a:buChar char="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Format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717480" indent="-180720">
              <a:lnSpc>
                <a:spcPct val="90000"/>
              </a:lnSpc>
              <a:spcBef>
                <a:spcPts val="374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Calibri"/>
              </a:rPr>
              <a:t>Filename: Hw1_StudentID_Name_Version.rar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1886040" indent="-185400">
              <a:lnSpc>
                <a:spcPct val="90000"/>
              </a:lnSpc>
              <a:spcBef>
                <a:spcPts val="374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350" spc="-1" strike="noStrike">
                <a:solidFill>
                  <a:srgbClr val="000000"/>
                </a:solidFill>
                <a:latin typeface="Calibri"/>
                <a:ea typeface="Calibri"/>
              </a:rPr>
              <a:t>Ex: Hw1_F71234567_</a:t>
            </a:r>
            <a:r>
              <a:rPr b="0" lang="en-US" sz="1350" spc="-1" strike="noStrike">
                <a:solidFill>
                  <a:srgbClr val="000000"/>
                </a:solidFill>
                <a:latin typeface="Calibri"/>
                <a:ea typeface="Calibri"/>
              </a:rPr>
              <a:t>林小明</a:t>
            </a:r>
            <a:r>
              <a:rPr b="0" lang="en-US" sz="1350" spc="-1" strike="noStrike">
                <a:solidFill>
                  <a:srgbClr val="000000"/>
                </a:solidFill>
                <a:latin typeface="Calibri"/>
                <a:ea typeface="Calibri"/>
              </a:rPr>
              <a:t>_v1.rar</a:t>
            </a: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  <a:p>
            <a:pPr lvl="5" marL="1886040" indent="-185400">
              <a:lnSpc>
                <a:spcPct val="90000"/>
              </a:lnSpc>
              <a:spcBef>
                <a:spcPts val="374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350" spc="-1" strike="noStrike">
                <a:solidFill>
                  <a:srgbClr val="000000"/>
                </a:solidFill>
                <a:latin typeface="Calibri"/>
                <a:ea typeface="Calibri"/>
              </a:rPr>
              <a:t>If you want to update your file, you should update your version to be v2, ex: Hw1_F71234567_</a:t>
            </a:r>
            <a:r>
              <a:rPr b="0" lang="en-US" sz="1350" spc="-1" strike="noStrike">
                <a:solidFill>
                  <a:srgbClr val="000000"/>
                </a:solidFill>
                <a:latin typeface="Calibri"/>
                <a:ea typeface="Calibri"/>
              </a:rPr>
              <a:t>林小明</a:t>
            </a:r>
            <a:r>
              <a:rPr b="0" lang="en-US" sz="1350" spc="-1" strike="noStrike">
                <a:solidFill>
                  <a:srgbClr val="000000"/>
                </a:solidFill>
                <a:latin typeface="Calibri"/>
                <a:ea typeface="Calibri"/>
              </a:rPr>
              <a:t>_v2.rar</a:t>
            </a: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  <a:p>
            <a:pPr lvl="1" marL="717480" indent="-180720">
              <a:lnSpc>
                <a:spcPct val="90000"/>
              </a:lnSpc>
              <a:spcBef>
                <a:spcPts val="374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Calibri"/>
              </a:rPr>
              <a:t>Content: </a:t>
            </a:r>
            <a:r>
              <a:rPr b="0" lang="en-US" sz="1800" spc="-1" strike="noStrike">
                <a:solidFill>
                  <a:srgbClr val="ff0000"/>
                </a:solidFill>
                <a:latin typeface="Calibri"/>
                <a:ea typeface="Calibri"/>
              </a:rPr>
              <a:t>project folder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Calibri"/>
              </a:rPr>
              <a:t>*( including the pictures )</a:t>
            </a:r>
            <a:br/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Calibri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Calibri"/>
              </a:rPr>
              <a:t>            *note: remove your “Debug” folder to reduce file size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751"/>
              </a:spcBef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" name="TextShape 3"/>
          <p:cNvSpPr txBox="1"/>
          <p:nvPr/>
        </p:nvSpPr>
        <p:spPr>
          <a:xfrm>
            <a:off x="0" y="50400"/>
            <a:ext cx="7886520" cy="582120"/>
          </a:xfrm>
          <a:prstGeom prst="rect">
            <a:avLst/>
          </a:prstGeom>
          <a:noFill/>
          <a:ln>
            <a:noFill/>
          </a:ln>
        </p:spPr>
        <p:txBody>
          <a:bodyPr lIns="68400" rIns="68400" tIns="34200" bIns="34200" anchor="ctr"/>
          <a:p>
            <a:pPr>
              <a:lnSpc>
                <a:spcPct val="90000"/>
              </a:lnSpc>
            </a:pPr>
            <a:r>
              <a:rPr b="1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Notice (1/2)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extShape 1"/>
          <p:cNvSpPr txBox="1"/>
          <p:nvPr/>
        </p:nvSpPr>
        <p:spPr>
          <a:xfrm>
            <a:off x="0" y="6480"/>
            <a:ext cx="7886160" cy="605160"/>
          </a:xfrm>
          <a:prstGeom prst="rect">
            <a:avLst/>
          </a:prstGeom>
          <a:noFill/>
          <a:ln>
            <a:noFill/>
          </a:ln>
        </p:spPr>
        <p:txBody>
          <a:bodyPr lIns="68400" rIns="68400" tIns="34200" bIns="34200" anchor="ctr"/>
          <a:p>
            <a:pPr>
              <a:lnSpc>
                <a:spcPct val="90000"/>
              </a:lnSpc>
            </a:pPr>
            <a:r>
              <a:rPr b="1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Notice (2/2)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" name="TextShape 2"/>
          <p:cNvSpPr txBox="1"/>
          <p:nvPr/>
        </p:nvSpPr>
        <p:spPr>
          <a:xfrm>
            <a:off x="7086600" y="6584040"/>
            <a:ext cx="2057040" cy="273600"/>
          </a:xfrm>
          <a:prstGeom prst="rect">
            <a:avLst/>
          </a:prstGeom>
          <a:noFill/>
          <a:ln>
            <a:noFill/>
          </a:ln>
        </p:spPr>
        <p:txBody>
          <a:bodyPr lIns="68400" rIns="68400" tIns="34200" bIns="34200" anchor="ctr"/>
          <a:p>
            <a:pPr algn="r">
              <a:lnSpc>
                <a:spcPct val="100000"/>
              </a:lnSpc>
            </a:pPr>
            <a:fld id="{738EA48A-398A-4F31-9986-DAEC094EF62B}" type="slidenum">
              <a:rPr b="0" lang="en-US" sz="900" spc="-1" strike="noStrike">
                <a:solidFill>
                  <a:srgbClr val="888888"/>
                </a:solidFill>
                <a:latin typeface="Calibri"/>
                <a:ea typeface="Calibri"/>
              </a:rPr>
              <a:t>1</a:t>
            </a:fld>
            <a:endParaRPr b="0" lang="en-US" sz="900" spc="-1" strike="noStrike">
              <a:latin typeface="Times New Roman"/>
            </a:endParaRPr>
          </a:p>
        </p:txBody>
      </p:sp>
      <p:sp>
        <p:nvSpPr>
          <p:cNvPr id="93" name="CustomShape 3"/>
          <p:cNvSpPr/>
          <p:nvPr/>
        </p:nvSpPr>
        <p:spPr>
          <a:xfrm>
            <a:off x="146880" y="612000"/>
            <a:ext cx="8849880" cy="450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 marL="476280" indent="-342720">
              <a:lnSpc>
                <a:spcPct val="90000"/>
              </a:lnSpc>
              <a:spcBef>
                <a:spcPts val="751"/>
              </a:spcBef>
              <a:buClr>
                <a:srgbClr val="000000"/>
              </a:buClr>
              <a:buFont typeface="Wingdings" charset="2"/>
              <a:buChar char="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Calibri"/>
              </a:rPr>
              <a:t>C++ (check MFC guide in ftp)</a:t>
            </a:r>
            <a:endParaRPr b="0" lang="en-US" sz="2000" spc="-1" strike="noStrike">
              <a:latin typeface="Arial"/>
            </a:endParaRPr>
          </a:p>
          <a:p>
            <a:pPr lvl="1" marL="743040" indent="-285480">
              <a:lnSpc>
                <a:spcPct val="90000"/>
              </a:lnSpc>
              <a:spcBef>
                <a:spcPts val="374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Calibri"/>
              </a:rPr>
              <a:t>OpenCV 3.3.1 (</a:t>
            </a:r>
            <a:r>
              <a:rPr b="0" lang="en-US" sz="2000" spc="-1" strike="noStrike" u="sng">
                <a:solidFill>
                  <a:srgbClr val="0563c1"/>
                </a:solidFill>
                <a:uFillTx/>
                <a:latin typeface="Arial"/>
                <a:ea typeface="Calibri"/>
                <a:hlinkClick r:id="rId1"/>
              </a:rPr>
              <a:t>https://opencv.org/release.html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Calibri"/>
              </a:rPr>
              <a:t>)</a:t>
            </a:r>
            <a:endParaRPr b="0" lang="en-US" sz="2000" spc="-1" strike="noStrike">
              <a:latin typeface="Arial"/>
            </a:endParaRPr>
          </a:p>
          <a:p>
            <a:pPr lvl="1" marL="743040" indent="-285480">
              <a:lnSpc>
                <a:spcPct val="90000"/>
              </a:lnSpc>
              <a:spcBef>
                <a:spcPts val="374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Calibri"/>
              </a:rPr>
              <a:t>Visual Studio 2015 (download  from </a:t>
            </a:r>
            <a:r>
              <a:rPr b="0" lang="en-US" sz="2000" spc="-1" strike="noStrike" u="sng">
                <a:solidFill>
                  <a:srgbClr val="0563c1"/>
                </a:solidFill>
                <a:uFillTx/>
                <a:latin typeface="Arial"/>
                <a:ea typeface="Calibri"/>
                <a:hlinkClick r:id="rId2"/>
              </a:rPr>
              <a:t>http://www.cc.ncku.edu.tw/download/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Calibri"/>
              </a:rPr>
              <a:t>) </a:t>
            </a:r>
            <a:endParaRPr b="0" lang="en-US" sz="2000" spc="-1" strike="noStrike">
              <a:latin typeface="Arial"/>
            </a:endParaRPr>
          </a:p>
          <a:p>
            <a:pPr lvl="1" marL="743040" indent="-285480">
              <a:lnSpc>
                <a:spcPct val="90000"/>
              </a:lnSpc>
              <a:spcBef>
                <a:spcPts val="374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Calibri"/>
              </a:rPr>
              <a:t>UI framework: MFC</a:t>
            </a:r>
            <a:endParaRPr b="0" lang="en-US" sz="2000" spc="-1" strike="noStrike">
              <a:latin typeface="Arial"/>
            </a:endParaRPr>
          </a:p>
          <a:p>
            <a:pPr marL="476280" indent="-342720">
              <a:lnSpc>
                <a:spcPct val="90000"/>
              </a:lnSpc>
              <a:spcBef>
                <a:spcPts val="751"/>
              </a:spcBef>
              <a:buClr>
                <a:srgbClr val="000000"/>
              </a:buClr>
              <a:buFont typeface="Wingdings" charset="2"/>
              <a:buChar char="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Calibri"/>
              </a:rPr>
              <a:t>Python</a:t>
            </a:r>
            <a:endParaRPr b="0" lang="en-US" sz="2000" spc="-1" strike="noStrike">
              <a:latin typeface="Arial"/>
            </a:endParaRPr>
          </a:p>
          <a:p>
            <a:pPr lvl="1" marL="743040" indent="-285480">
              <a:lnSpc>
                <a:spcPct val="90000"/>
              </a:lnSpc>
              <a:spcBef>
                <a:spcPts val="374"/>
              </a:spcBef>
              <a:buClr>
                <a:srgbClr val="000000"/>
              </a:buClr>
              <a:buFont typeface="Wingdings" charset="2"/>
              <a:buChar char="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Calibri"/>
              </a:rPr>
              <a:t>Python 3.7 (</a:t>
            </a:r>
            <a:r>
              <a:rPr b="0" lang="en-US" sz="2000" spc="-1" strike="noStrike" u="sng">
                <a:solidFill>
                  <a:srgbClr val="0563c1"/>
                </a:solidFill>
                <a:uFillTx/>
                <a:latin typeface="Calibri"/>
                <a:ea typeface="Calibri"/>
                <a:hlinkClick r:id="rId3"/>
              </a:rPr>
              <a:t>https://www.python.org/downloads/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Calibri"/>
              </a:rPr>
              <a:t>)</a:t>
            </a:r>
            <a:endParaRPr b="0" lang="en-US" sz="2000" spc="-1" strike="noStrike">
              <a:latin typeface="Arial"/>
            </a:endParaRPr>
          </a:p>
          <a:p>
            <a:pPr lvl="1" marL="743040" indent="-285480">
              <a:lnSpc>
                <a:spcPct val="90000"/>
              </a:lnSpc>
              <a:spcBef>
                <a:spcPts val="374"/>
              </a:spcBef>
              <a:buClr>
                <a:srgbClr val="000000"/>
              </a:buClr>
              <a:buFont typeface="Wingdings" charset="2"/>
              <a:buChar char="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Calibri"/>
              </a:rPr>
              <a:t>Tensorflow 2.0 / PyTorch 1.3.0</a:t>
            </a:r>
            <a:endParaRPr b="0" lang="en-US" sz="2000" spc="-1" strike="noStrike">
              <a:latin typeface="Arial"/>
            </a:endParaRPr>
          </a:p>
          <a:p>
            <a:pPr lvl="1" marL="743040" indent="-285480">
              <a:lnSpc>
                <a:spcPct val="90000"/>
              </a:lnSpc>
              <a:spcBef>
                <a:spcPts val="374"/>
              </a:spcBef>
              <a:buClr>
                <a:srgbClr val="000000"/>
              </a:buClr>
              <a:buFont typeface="Wingdings" charset="2"/>
              <a:buChar char="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Calibri"/>
              </a:rPr>
              <a:t>opencv-contrib-python (3.4.2.17)</a:t>
            </a:r>
            <a:endParaRPr b="0" lang="en-US" sz="2000" spc="-1" strike="noStrike">
              <a:latin typeface="Arial"/>
            </a:endParaRPr>
          </a:p>
          <a:p>
            <a:pPr lvl="1" marL="743040" indent="-285480">
              <a:lnSpc>
                <a:spcPct val="90000"/>
              </a:lnSpc>
              <a:spcBef>
                <a:spcPts val="374"/>
              </a:spcBef>
              <a:buClr>
                <a:srgbClr val="000000"/>
              </a:buClr>
              <a:buFont typeface="Wingdings" charset="2"/>
              <a:buChar char="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Calibri"/>
              </a:rPr>
              <a:t>Matplotlib 3.1.1</a:t>
            </a:r>
            <a:endParaRPr b="0" lang="en-US" sz="2000" spc="-1" strike="noStrike">
              <a:latin typeface="Arial"/>
            </a:endParaRPr>
          </a:p>
          <a:p>
            <a:pPr lvl="1" marL="743040" indent="-285480">
              <a:lnSpc>
                <a:spcPct val="90000"/>
              </a:lnSpc>
              <a:spcBef>
                <a:spcPts val="374"/>
              </a:spcBef>
              <a:buClr>
                <a:srgbClr val="000000"/>
              </a:buClr>
              <a:buFont typeface="Wingdings" charset="2"/>
              <a:buChar char="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Calibri"/>
              </a:rPr>
              <a:t>UI framework: pyqt5 (5.11.3)</a:t>
            </a:r>
            <a:endParaRPr b="0" lang="en-US" sz="2000" spc="-1" strike="noStrike">
              <a:latin typeface="Arial"/>
            </a:endParaRPr>
          </a:p>
        </p:txBody>
      </p:sp>
    </p:spTree>
  </p:cSld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extShape 1"/>
          <p:cNvSpPr txBox="1"/>
          <p:nvPr/>
        </p:nvSpPr>
        <p:spPr>
          <a:xfrm>
            <a:off x="0" y="0"/>
            <a:ext cx="7886160" cy="50688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>
              <a:lnSpc>
                <a:spcPct val="90000"/>
              </a:lnSpc>
            </a:pPr>
            <a:r>
              <a:rPr b="1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Assignment scoring (Total: 100%)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" name="TextShape 2"/>
          <p:cNvSpPr txBox="1"/>
          <p:nvPr/>
        </p:nvSpPr>
        <p:spPr>
          <a:xfrm>
            <a:off x="262080" y="507240"/>
            <a:ext cx="8760600" cy="57553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marL="268920" indent="-268560">
              <a:lnSpc>
                <a:spcPct val="100000"/>
              </a:lnSpc>
              <a:spcBef>
                <a:spcPts val="751"/>
              </a:spcBef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Arial"/>
              </a:rPr>
              <a:t>0. GUI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marL="268920" indent="-268560">
              <a:lnSpc>
                <a:spcPct val="100000"/>
              </a:lnSpc>
              <a:spcBef>
                <a:spcPts val="751"/>
              </a:spcBef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Arial"/>
              </a:rPr>
              <a:t>1.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Arial"/>
              </a:rPr>
              <a:t>	</a:t>
            </a:r>
            <a:r>
              <a:rPr b="0" lang="en-US" sz="1600" spc="-1" strike="noStrike">
                <a:solidFill>
                  <a:srgbClr val="ff0000"/>
                </a:solidFill>
                <a:latin typeface="Arial"/>
                <a:ea typeface="Arial"/>
              </a:rPr>
              <a:t>(10%) 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Arial"/>
              </a:rPr>
              <a:t>Image Processing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Arial"/>
              </a:rPr>
              <a:t>	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Arial"/>
              </a:rPr>
              <a:t>	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Arial"/>
              </a:rPr>
              <a:t> (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Arial"/>
              </a:rPr>
              <a:t>出題：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Arial"/>
              </a:rPr>
              <a:t>Shaku)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marL="266760">
              <a:lnSpc>
                <a:spcPct val="100000"/>
              </a:lnSpc>
              <a:spcBef>
                <a:spcPts val="751"/>
              </a:spcBef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Arial"/>
              </a:rPr>
              <a:t>1.1 Load Image File 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marL="266760">
              <a:lnSpc>
                <a:spcPct val="100000"/>
              </a:lnSpc>
              <a:spcBef>
                <a:spcPts val="374"/>
              </a:spcBef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Calibri"/>
              </a:rPr>
              <a:t>1.2 Color Conversion 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marL="266760">
              <a:lnSpc>
                <a:spcPct val="100000"/>
              </a:lnSpc>
              <a:spcBef>
                <a:spcPts val="374"/>
              </a:spcBef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Calibri"/>
              </a:rPr>
              <a:t>1.3 Image Flipping 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marL="266760">
              <a:lnSpc>
                <a:spcPct val="100000"/>
              </a:lnSpc>
              <a:spcBef>
                <a:spcPts val="374"/>
              </a:spcBef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Calibri"/>
              </a:rPr>
              <a:t>1.4 Blending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marL="271440" indent="-271080">
              <a:lnSpc>
                <a:spcPct val="100000"/>
              </a:lnSpc>
              <a:spcBef>
                <a:spcPts val="374"/>
              </a:spcBef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Calibri"/>
              </a:rPr>
              <a:t>2.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Calibri"/>
              </a:rPr>
              <a:t>	</a:t>
            </a:r>
            <a:r>
              <a:rPr b="0" lang="en-US" sz="1600" spc="-1" strike="noStrike">
                <a:solidFill>
                  <a:srgbClr val="ff0000"/>
                </a:solidFill>
                <a:latin typeface="Arial"/>
                <a:ea typeface="Calibri"/>
              </a:rPr>
              <a:t>(10%) 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Calibri"/>
              </a:rPr>
              <a:t>Adaptive Threshold 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Calibri"/>
              </a:rPr>
              <a:t>	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Calibri"/>
              </a:rPr>
              <a:t>	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Calibri"/>
              </a:rPr>
              <a:t>	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Calibri"/>
              </a:rPr>
              <a:t>       (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Calibri"/>
              </a:rPr>
              <a:t>出題：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Calibri"/>
              </a:rPr>
              <a:t>Shaku)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marL="266760" indent="-266400">
              <a:lnSpc>
                <a:spcPct val="100000"/>
              </a:lnSpc>
              <a:spcBef>
                <a:spcPts val="751"/>
              </a:spcBef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Arial"/>
              </a:rPr>
              <a:t>     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Arial"/>
              </a:rPr>
              <a:t>2.1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Arial"/>
              </a:rPr>
              <a:t> Global Threshold 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marL="271440" indent="-271080">
              <a:lnSpc>
                <a:spcPct val="100000"/>
              </a:lnSpc>
              <a:spcBef>
                <a:spcPts val="751"/>
              </a:spcBef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Arial"/>
              </a:rPr>
              <a:t>     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Arial"/>
              </a:rPr>
              <a:t>2.2 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Arial"/>
              </a:rPr>
              <a:t>Local Threshold 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marL="271440" indent="-271080">
              <a:lnSpc>
                <a:spcPct val="100000"/>
              </a:lnSpc>
              <a:spcBef>
                <a:spcPts val="751"/>
              </a:spcBef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Arial"/>
              </a:rPr>
              <a:t>3. </a:t>
            </a:r>
            <a:r>
              <a:rPr b="0" lang="en-US" sz="1600" spc="-1" strike="noStrike">
                <a:solidFill>
                  <a:srgbClr val="ff0000"/>
                </a:solidFill>
                <a:latin typeface="Arial"/>
                <a:ea typeface="Arial"/>
              </a:rPr>
              <a:t>(10%) 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Arial"/>
              </a:rPr>
              <a:t>Image Transformation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Arial"/>
              </a:rPr>
              <a:t>	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Arial"/>
              </a:rPr>
              <a:t>	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Arial"/>
              </a:rPr>
              <a:t>	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Arial"/>
              </a:rPr>
              <a:t>	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Arial"/>
              </a:rPr>
              <a:t>  (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Arial"/>
              </a:rPr>
              <a:t>出題：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Arial"/>
              </a:rPr>
              <a:t>YiYuan)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marL="133200">
              <a:lnSpc>
                <a:spcPct val="100000"/>
              </a:lnSpc>
              <a:spcBef>
                <a:spcPts val="751"/>
              </a:spcBef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Arial"/>
              </a:rPr>
              <a:t>   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Arial"/>
              </a:rPr>
              <a:t>3.1 Rotation, scaling, translation 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marL="133200">
              <a:lnSpc>
                <a:spcPct val="100000"/>
              </a:lnSpc>
              <a:spcBef>
                <a:spcPts val="751"/>
              </a:spcBef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Arial"/>
              </a:rPr>
              <a:t>   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Arial"/>
              </a:rPr>
              <a:t>3.2 Perspective transform 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marL="133200" indent="-132840">
              <a:lnSpc>
                <a:spcPct val="100000"/>
              </a:lnSpc>
              <a:spcBef>
                <a:spcPts val="751"/>
              </a:spcBef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Arial"/>
              </a:rPr>
              <a:t>4. </a:t>
            </a:r>
            <a:r>
              <a:rPr b="0" lang="en-US" sz="1600" spc="-1" strike="noStrike">
                <a:solidFill>
                  <a:srgbClr val="ff0000"/>
                </a:solidFill>
                <a:latin typeface="Arial"/>
                <a:ea typeface="Arial"/>
              </a:rPr>
              <a:t>(20%) 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Arial"/>
              </a:rPr>
              <a:t>Convolution 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Arial"/>
              </a:rPr>
              <a:t>	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Arial"/>
              </a:rPr>
              <a:t>	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Arial"/>
              </a:rPr>
              <a:t>	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Arial"/>
              </a:rPr>
              <a:t>       (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Arial"/>
              </a:rPr>
              <a:t>出題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Arial"/>
              </a:rPr>
              <a:t>: Kris)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marL="133200" indent="-132840">
              <a:lnSpc>
                <a:spcPct val="100000"/>
              </a:lnSpc>
              <a:spcBef>
                <a:spcPts val="751"/>
              </a:spcBef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Arial"/>
              </a:rPr>
              <a:t>5. </a:t>
            </a:r>
            <a:r>
              <a:rPr b="0" lang="en-US" sz="1600" spc="-1" strike="noStrike">
                <a:solidFill>
                  <a:srgbClr val="ff0000"/>
                </a:solidFill>
                <a:latin typeface="Arial"/>
                <a:ea typeface="Arial"/>
              </a:rPr>
              <a:t>(50%) 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Arial"/>
              </a:rPr>
              <a:t>Training MNIST classifier using LeNet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Arial"/>
              </a:rPr>
              <a:t>	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Arial"/>
              </a:rPr>
              <a:t>       (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Arial"/>
              </a:rPr>
              <a:t>出題：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Arial"/>
              </a:rPr>
              <a:t>Charlie)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marL="133200" indent="-132840">
              <a:lnSpc>
                <a:spcPct val="100000"/>
              </a:lnSpc>
              <a:spcBef>
                <a:spcPts val="751"/>
              </a:spcBef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" name="TextShape 3"/>
          <p:cNvSpPr txBox="1"/>
          <p:nvPr/>
        </p:nvSpPr>
        <p:spPr>
          <a:xfrm>
            <a:off x="7086600" y="6584040"/>
            <a:ext cx="2057040" cy="273600"/>
          </a:xfrm>
          <a:prstGeom prst="rect">
            <a:avLst/>
          </a:prstGeom>
          <a:noFill/>
          <a:ln>
            <a:noFill/>
          </a:ln>
        </p:spPr>
        <p:txBody>
          <a:bodyPr lIns="68400" rIns="68400" tIns="34200" bIns="34200" anchor="ctr"/>
          <a:p>
            <a:pPr algn="r">
              <a:lnSpc>
                <a:spcPct val="100000"/>
              </a:lnSpc>
            </a:pPr>
            <a:fld id="{3205FF8A-3AD6-4AE4-96CB-4D5C2CB11427}" type="slidenum">
              <a:rPr b="0" lang="en-US" sz="900" spc="-1" strike="noStrike">
                <a:solidFill>
                  <a:srgbClr val="888888"/>
                </a:solidFill>
                <a:latin typeface="Calibri"/>
                <a:ea typeface="Calibri"/>
              </a:rPr>
              <a:t>1</a:t>
            </a:fld>
            <a:endParaRPr b="0" lang="en-US" sz="900" spc="-1" strike="noStrike">
              <a:latin typeface="Times New Roman"/>
            </a:endParaRPr>
          </a:p>
        </p:txBody>
      </p:sp>
    </p:spTree>
  </p:cSld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CustomShape 1"/>
          <p:cNvSpPr/>
          <p:nvPr/>
        </p:nvSpPr>
        <p:spPr>
          <a:xfrm>
            <a:off x="198000" y="562680"/>
            <a:ext cx="7886160" cy="3263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68400" rIns="68400" tIns="34200" bIns="34200"/>
          <a:p>
            <a:pPr marL="171360" indent="-17100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Calibri"/>
              </a:rPr>
              <a:t>Use MFC to create GUI like following figure.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98" name="TextShape 2"/>
          <p:cNvSpPr txBox="1"/>
          <p:nvPr/>
        </p:nvSpPr>
        <p:spPr>
          <a:xfrm>
            <a:off x="0" y="0"/>
            <a:ext cx="7886160" cy="548280"/>
          </a:xfrm>
          <a:prstGeom prst="rect">
            <a:avLst/>
          </a:prstGeom>
          <a:noFill/>
          <a:ln>
            <a:noFill/>
          </a:ln>
        </p:spPr>
        <p:txBody>
          <a:bodyPr lIns="68400" rIns="68400" tIns="34200" bIns="34200" anchor="ctr"/>
          <a:p>
            <a:pPr>
              <a:lnSpc>
                <a:spcPct val="90000"/>
              </a:lnSpc>
            </a:pPr>
            <a:r>
              <a:rPr b="1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0. GUI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TextShape 3"/>
          <p:cNvSpPr txBox="1"/>
          <p:nvPr/>
        </p:nvSpPr>
        <p:spPr>
          <a:xfrm>
            <a:off x="7056000" y="6584040"/>
            <a:ext cx="2057040" cy="273600"/>
          </a:xfrm>
          <a:prstGeom prst="rect">
            <a:avLst/>
          </a:prstGeom>
          <a:noFill/>
          <a:ln>
            <a:noFill/>
          </a:ln>
        </p:spPr>
        <p:txBody>
          <a:bodyPr lIns="68400" rIns="68400" tIns="34200" bIns="34200" anchor="ctr"/>
          <a:p>
            <a:pPr algn="r">
              <a:lnSpc>
                <a:spcPct val="100000"/>
              </a:lnSpc>
            </a:pPr>
            <a:fld id="{D1FD4823-4246-437F-AA04-94BC718FC56C}" type="slidenum">
              <a:rPr b="0" lang="en-US" sz="900" spc="-1" strike="noStrike">
                <a:solidFill>
                  <a:srgbClr val="888888"/>
                </a:solidFill>
                <a:latin typeface="Calibri"/>
                <a:ea typeface="Calibri"/>
              </a:rPr>
              <a:t>1</a:t>
            </a:fld>
            <a:endParaRPr b="0" lang="en-US" sz="900" spc="-1" strike="noStrike">
              <a:latin typeface="Times New Roman"/>
            </a:endParaRPr>
          </a:p>
        </p:txBody>
      </p:sp>
      <p:pic>
        <p:nvPicPr>
          <p:cNvPr id="100" name="圖片 1" descr=""/>
          <p:cNvPicPr/>
          <p:nvPr/>
        </p:nvPicPr>
        <p:blipFill>
          <a:blip r:embed="rId1"/>
          <a:stretch/>
        </p:blipFill>
        <p:spPr>
          <a:xfrm>
            <a:off x="587160" y="1091160"/>
            <a:ext cx="8229240" cy="54698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extShape 1"/>
          <p:cNvSpPr txBox="1"/>
          <p:nvPr/>
        </p:nvSpPr>
        <p:spPr>
          <a:xfrm>
            <a:off x="0" y="0"/>
            <a:ext cx="9143640" cy="618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>
              <a:lnSpc>
                <a:spcPct val="90000"/>
              </a:lnSpc>
            </a:pPr>
            <a:r>
              <a:rPr b="1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1.  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Image Processing</a:t>
            </a:r>
            <a:r>
              <a:rPr b="1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b="1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	</a:t>
            </a:r>
            <a:r>
              <a:rPr b="1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        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(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出題：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Shaku)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" name="TextShape 2"/>
          <p:cNvSpPr txBox="1"/>
          <p:nvPr/>
        </p:nvSpPr>
        <p:spPr>
          <a:xfrm>
            <a:off x="175680" y="535680"/>
            <a:ext cx="8815320" cy="32630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marL="133200">
              <a:lnSpc>
                <a:spcPct val="150000"/>
              </a:lnSpc>
              <a:spcBef>
                <a:spcPts val="751"/>
              </a:spcBef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1.1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Load Image File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00160">
              <a:lnSpc>
                <a:spcPct val="150000"/>
              </a:lnSpc>
              <a:spcBef>
                <a:spcPts val="374"/>
              </a:spcBef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Calibri"/>
              </a:rPr>
              <a:t>1.2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Color Conversion 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00160">
              <a:lnSpc>
                <a:spcPct val="150000"/>
              </a:lnSpc>
              <a:spcBef>
                <a:spcPts val="374"/>
              </a:spcBef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Calibri"/>
              </a:rPr>
              <a:t>1.3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Image Flipping 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00160">
              <a:lnSpc>
                <a:spcPct val="150000"/>
              </a:lnSpc>
              <a:spcBef>
                <a:spcPts val="374"/>
              </a:spcBef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Calibri"/>
              </a:rPr>
              <a:t>1.4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Blending 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TextShape 3"/>
          <p:cNvSpPr txBox="1"/>
          <p:nvPr/>
        </p:nvSpPr>
        <p:spPr>
          <a:xfrm>
            <a:off x="7106040" y="6573960"/>
            <a:ext cx="2057040" cy="273600"/>
          </a:xfrm>
          <a:prstGeom prst="rect">
            <a:avLst/>
          </a:prstGeom>
          <a:noFill/>
          <a:ln>
            <a:noFill/>
          </a:ln>
        </p:spPr>
        <p:txBody>
          <a:bodyPr lIns="68400" rIns="68400" tIns="34200" bIns="34200" anchor="ctr"/>
          <a:p>
            <a:pPr algn="r">
              <a:lnSpc>
                <a:spcPct val="100000"/>
              </a:lnSpc>
            </a:pPr>
            <a:fld id="{F2A4CF92-F209-45E9-A60D-935EFB1FCD08}" type="slidenum">
              <a:rPr b="0" lang="en-US" sz="900" spc="-1" strike="noStrike">
                <a:solidFill>
                  <a:srgbClr val="888888"/>
                </a:solidFill>
                <a:latin typeface="Calibri"/>
                <a:ea typeface="Calibri"/>
              </a:rPr>
              <a:t>1</a:t>
            </a:fld>
            <a:endParaRPr b="0" lang="en-US" sz="900" spc="-1" strike="noStrike">
              <a:latin typeface="Times New Roman"/>
            </a:endParaRPr>
          </a:p>
        </p:txBody>
      </p:sp>
      <p:pic>
        <p:nvPicPr>
          <p:cNvPr id="104" name="Picture 6" descr=""/>
          <p:cNvPicPr/>
          <p:nvPr/>
        </p:nvPicPr>
        <p:blipFill>
          <a:blip r:embed="rId1"/>
          <a:srcRect l="4661" t="13776" r="71113" b="30575"/>
          <a:stretch/>
        </p:blipFill>
        <p:spPr>
          <a:xfrm>
            <a:off x="3493800" y="2167200"/>
            <a:ext cx="3062160" cy="46267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extShape 1"/>
          <p:cNvSpPr txBox="1"/>
          <p:nvPr/>
        </p:nvSpPr>
        <p:spPr>
          <a:xfrm>
            <a:off x="0" y="582120"/>
            <a:ext cx="8781480" cy="1986840"/>
          </a:xfrm>
          <a:prstGeom prst="rect">
            <a:avLst/>
          </a:prstGeom>
          <a:noFill/>
          <a:ln>
            <a:noFill/>
          </a:ln>
        </p:spPr>
        <p:txBody>
          <a:bodyPr lIns="68400" rIns="68400" tIns="34200" bIns="34200"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Wingdings" charset="2"/>
              <a:buChar char="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Given: dog.bmp image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Wingdings" charset="2"/>
              <a:buChar char="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Q: 1) Open a new window to show the image (dog.bmp)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         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2) Show the height and width of the image in console mode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751"/>
              </a:spcBef>
              <a:buClr>
                <a:srgbClr val="000000"/>
              </a:buClr>
              <a:buFont typeface="Wingdings" charset="2"/>
              <a:buChar char="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Hint : Textbook Chapter 2, p. 22~23 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" name="TextShape 2"/>
          <p:cNvSpPr txBox="1"/>
          <p:nvPr/>
        </p:nvSpPr>
        <p:spPr>
          <a:xfrm>
            <a:off x="0" y="72000"/>
            <a:ext cx="9143640" cy="489600"/>
          </a:xfrm>
          <a:prstGeom prst="rect">
            <a:avLst/>
          </a:prstGeom>
          <a:noFill/>
          <a:ln>
            <a:noFill/>
          </a:ln>
        </p:spPr>
        <p:txBody>
          <a:bodyPr lIns="68400" rIns="68400" tIns="34200" bIns="34200" anchor="ctr"/>
          <a:p>
            <a:pPr>
              <a:lnSpc>
                <a:spcPct val="90000"/>
              </a:lnSpc>
            </a:pPr>
            <a:r>
              <a:rPr b="1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1.1 Load Image File 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TextShape 3"/>
          <p:cNvSpPr txBox="1"/>
          <p:nvPr/>
        </p:nvSpPr>
        <p:spPr>
          <a:xfrm>
            <a:off x="7086600" y="6572520"/>
            <a:ext cx="2057040" cy="273600"/>
          </a:xfrm>
          <a:prstGeom prst="rect">
            <a:avLst/>
          </a:prstGeom>
          <a:noFill/>
          <a:ln>
            <a:noFill/>
          </a:ln>
        </p:spPr>
        <p:txBody>
          <a:bodyPr lIns="68400" rIns="68400" tIns="34200" bIns="34200" anchor="ctr"/>
          <a:p>
            <a:pPr algn="r">
              <a:lnSpc>
                <a:spcPct val="100000"/>
              </a:lnSpc>
            </a:pPr>
            <a:fld id="{13658C9D-3B93-41BA-8134-5F18D2FB115B}" type="slidenum">
              <a:rPr b="0" lang="en-US" sz="900" spc="-1" strike="noStrike">
                <a:solidFill>
                  <a:srgbClr val="888888"/>
                </a:solidFill>
                <a:latin typeface="Calibri"/>
                <a:ea typeface="Calibri"/>
              </a:rPr>
              <a:t>1</a:t>
            </a:fld>
            <a:endParaRPr b="0" lang="en-US" sz="900" spc="-1" strike="noStrike">
              <a:latin typeface="Times New Roman"/>
            </a:endParaRPr>
          </a:p>
        </p:txBody>
      </p:sp>
      <p:sp>
        <p:nvSpPr>
          <p:cNvPr id="108" name="CustomShape 4"/>
          <p:cNvSpPr/>
          <p:nvPr/>
        </p:nvSpPr>
        <p:spPr>
          <a:xfrm>
            <a:off x="3787560" y="4109040"/>
            <a:ext cx="632880" cy="40032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09" name="Group 5"/>
          <p:cNvGrpSpPr/>
          <p:nvPr/>
        </p:nvGrpSpPr>
        <p:grpSpPr>
          <a:xfrm>
            <a:off x="4723200" y="1759680"/>
            <a:ext cx="3816720" cy="4793040"/>
            <a:chOff x="4723200" y="1759680"/>
            <a:chExt cx="3816720" cy="4793040"/>
          </a:xfrm>
        </p:grpSpPr>
        <p:pic>
          <p:nvPicPr>
            <p:cNvPr id="110" name="圖片 3" descr=""/>
            <p:cNvPicPr/>
            <p:nvPr/>
          </p:nvPicPr>
          <p:blipFill>
            <a:blip r:embed="rId1"/>
            <a:stretch/>
          </p:blipFill>
          <p:spPr>
            <a:xfrm>
              <a:off x="4723200" y="5579640"/>
              <a:ext cx="3616200" cy="97308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11" name="圖片 4" descr=""/>
            <p:cNvPicPr/>
            <p:nvPr/>
          </p:nvPicPr>
          <p:blipFill>
            <a:blip r:embed="rId2"/>
            <a:stretch/>
          </p:blipFill>
          <p:spPr>
            <a:xfrm>
              <a:off x="4723200" y="1759680"/>
              <a:ext cx="3816720" cy="350676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112" name="Picture 11" descr=""/>
          <p:cNvPicPr/>
          <p:nvPr/>
        </p:nvPicPr>
        <p:blipFill>
          <a:blip r:embed="rId3"/>
          <a:srcRect l="4661" t="13776" r="71113" b="30575"/>
          <a:stretch/>
        </p:blipFill>
        <p:spPr>
          <a:xfrm>
            <a:off x="603720" y="2491920"/>
            <a:ext cx="2675160" cy="4042080"/>
          </a:xfrm>
          <a:prstGeom prst="rect">
            <a:avLst/>
          </a:prstGeom>
          <a:ln>
            <a:noFill/>
          </a:ln>
        </p:spPr>
      </p:pic>
      <p:sp>
        <p:nvSpPr>
          <p:cNvPr id="113" name="CustomShape 6"/>
          <p:cNvSpPr/>
          <p:nvPr/>
        </p:nvSpPr>
        <p:spPr>
          <a:xfrm>
            <a:off x="969840" y="2934000"/>
            <a:ext cx="1954080" cy="766440"/>
          </a:xfrm>
          <a:prstGeom prst="rect">
            <a:avLst/>
          </a:prstGeom>
          <a:noFill/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timing>
    <p:tnLst>
      <p:par>
        <p:cTn id="13" dur="indefinite" restart="never" nodeType="tmRoot">
          <p:childTnLst>
            <p:seq>
              <p:cTn id="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extShape 1"/>
          <p:cNvSpPr txBox="1"/>
          <p:nvPr/>
        </p:nvSpPr>
        <p:spPr>
          <a:xfrm>
            <a:off x="0" y="538920"/>
            <a:ext cx="8635680" cy="2531880"/>
          </a:xfrm>
          <a:prstGeom prst="rect">
            <a:avLst/>
          </a:prstGeom>
          <a:noFill/>
          <a:ln>
            <a:noFill/>
          </a:ln>
        </p:spPr>
        <p:txBody>
          <a:bodyPr lIns="68400" rIns="68400" tIns="34200" bIns="34200"/>
          <a:p>
            <a:pPr marL="361800" indent="-361440">
              <a:lnSpc>
                <a:spcPct val="100000"/>
              </a:lnSpc>
              <a:buClr>
                <a:srgbClr val="000000"/>
              </a:buClr>
              <a:buFont typeface="Wingdings" charset="2"/>
              <a:buChar char="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Given: a color image, “color.png”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1800" indent="-361440">
              <a:lnSpc>
                <a:spcPct val="100000"/>
              </a:lnSpc>
              <a:buClr>
                <a:srgbClr val="000000"/>
              </a:buClr>
              <a:buFont typeface="Wingdings" charset="2"/>
              <a:buChar char="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Q: 1) Exchange 3 channels of the image </a:t>
            </a:r>
            <a:r>
              <a:rPr b="0" lang="en-US" sz="2000" spc="-1" strike="noStrike">
                <a:solidFill>
                  <a:srgbClr val="0000ff"/>
                </a:solidFill>
                <a:latin typeface="Arial"/>
                <a:ea typeface="Arial"/>
              </a:rPr>
              <a:t>B</a:t>
            </a:r>
            <a:r>
              <a:rPr b="0" lang="en-US" sz="2000" spc="-1" strike="noStrike">
                <a:solidFill>
                  <a:srgbClr val="70ad47"/>
                </a:solidFill>
                <a:latin typeface="Arial"/>
                <a:ea typeface="Arial"/>
              </a:rPr>
              <a:t>G</a:t>
            </a:r>
            <a:r>
              <a:rPr b="0" lang="en-US" sz="2000" spc="-1" strike="noStrike">
                <a:solidFill>
                  <a:srgbClr val="ff0000"/>
                </a:solidFill>
                <a:latin typeface="Arial"/>
                <a:ea typeface="Arial"/>
              </a:rPr>
              <a:t>R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to </a:t>
            </a:r>
            <a:r>
              <a:rPr b="0" lang="en-US" sz="2000" spc="-1" strike="noStrike">
                <a:solidFill>
                  <a:srgbClr val="ff0000"/>
                </a:solidFill>
                <a:latin typeface="Arial"/>
                <a:ea typeface="Arial"/>
              </a:rPr>
              <a:t>R</a:t>
            </a:r>
            <a:r>
              <a:rPr b="0" lang="en-US" sz="2000" spc="-1" strike="noStrike">
                <a:solidFill>
                  <a:srgbClr val="0000ff"/>
                </a:solidFill>
                <a:latin typeface="Arial"/>
                <a:ea typeface="Arial"/>
              </a:rPr>
              <a:t>B</a:t>
            </a:r>
            <a:r>
              <a:rPr b="0" lang="en-US" sz="2000" spc="-1" strike="noStrike">
                <a:solidFill>
                  <a:srgbClr val="70ad47"/>
                </a:solidFill>
                <a:latin typeface="Arial"/>
                <a:ea typeface="Arial"/>
              </a:rPr>
              <a:t>G</a:t>
            </a:r>
            <a:br/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     2) Open a new window to show the result.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1800" indent="-361440">
              <a:lnSpc>
                <a:spcPct val="100000"/>
              </a:lnSpc>
              <a:buClr>
                <a:srgbClr val="000000"/>
              </a:buClr>
              <a:buFont typeface="Wingdings" charset="2"/>
              <a:buChar char="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Example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：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Original </a:t>
            </a:r>
            <a:r>
              <a:rPr b="0" lang="en-US" sz="2000" spc="-1" strike="noStrike">
                <a:solidFill>
                  <a:srgbClr val="0000ff"/>
                </a:solidFill>
                <a:latin typeface="Arial"/>
                <a:ea typeface="Arial"/>
              </a:rPr>
              <a:t>B</a:t>
            </a:r>
            <a:r>
              <a:rPr b="0" lang="en-US" sz="2000" spc="-1" strike="noStrike">
                <a:solidFill>
                  <a:srgbClr val="70ad47"/>
                </a:solidFill>
                <a:latin typeface="Arial"/>
                <a:ea typeface="Arial"/>
              </a:rPr>
              <a:t>G</a:t>
            </a:r>
            <a:r>
              <a:rPr b="0" lang="en-US" sz="2000" spc="-1" strike="noStrike">
                <a:solidFill>
                  <a:srgbClr val="ff0000"/>
                </a:solidFill>
                <a:latin typeface="Arial"/>
                <a:ea typeface="Arial"/>
              </a:rPr>
              <a:t>R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value of a pixel P is P(a,b,c), the value of the pixel P will change to P(b,c,a).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1800" indent="-361440">
              <a:lnSpc>
                <a:spcPct val="100000"/>
              </a:lnSpc>
              <a:spcBef>
                <a:spcPts val="751"/>
              </a:spcBef>
              <a:buClr>
                <a:srgbClr val="000000"/>
              </a:buClr>
              <a:buFont typeface="Wingdings" charset="2"/>
              <a:buChar char="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Hint: Textbook Chapter 3, p.31 ~ p.44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TextShape 2"/>
          <p:cNvSpPr txBox="1"/>
          <p:nvPr/>
        </p:nvSpPr>
        <p:spPr>
          <a:xfrm>
            <a:off x="0" y="0"/>
            <a:ext cx="9143640" cy="552600"/>
          </a:xfrm>
          <a:prstGeom prst="rect">
            <a:avLst/>
          </a:prstGeom>
          <a:noFill/>
          <a:ln>
            <a:noFill/>
          </a:ln>
        </p:spPr>
        <p:txBody>
          <a:bodyPr lIns="68400" rIns="68400" tIns="34200" bIns="34200" anchor="ctr"/>
          <a:p>
            <a:pPr>
              <a:lnSpc>
                <a:spcPct val="90000"/>
              </a:lnSpc>
            </a:pPr>
            <a:r>
              <a:rPr b="1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1.2 Color Conversion  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TextShape 3"/>
          <p:cNvSpPr txBox="1"/>
          <p:nvPr/>
        </p:nvSpPr>
        <p:spPr>
          <a:xfrm>
            <a:off x="7106040" y="6573960"/>
            <a:ext cx="2057040" cy="273600"/>
          </a:xfrm>
          <a:prstGeom prst="rect">
            <a:avLst/>
          </a:prstGeom>
          <a:noFill/>
          <a:ln>
            <a:noFill/>
          </a:ln>
        </p:spPr>
        <p:txBody>
          <a:bodyPr lIns="68400" rIns="68400" tIns="34200" bIns="34200" anchor="ctr"/>
          <a:p>
            <a:pPr algn="r">
              <a:lnSpc>
                <a:spcPct val="100000"/>
              </a:lnSpc>
            </a:pPr>
            <a:fld id="{CDABD0B1-F893-422F-95AB-08043D6CE300}" type="slidenum">
              <a:rPr b="0" lang="en-US" sz="900" spc="-1" strike="noStrike">
                <a:solidFill>
                  <a:srgbClr val="888888"/>
                </a:solidFill>
                <a:latin typeface="Calibri"/>
                <a:ea typeface="Calibri"/>
              </a:rPr>
              <a:t>1</a:t>
            </a:fld>
            <a:endParaRPr b="0" lang="en-US" sz="900" spc="-1" strike="noStrike">
              <a:latin typeface="Times New Roman"/>
            </a:endParaRPr>
          </a:p>
        </p:txBody>
      </p:sp>
      <p:pic>
        <p:nvPicPr>
          <p:cNvPr id="117" name="Shape 133" descr=""/>
          <p:cNvPicPr/>
          <p:nvPr/>
        </p:nvPicPr>
        <p:blipFill>
          <a:blip r:embed="rId1"/>
          <a:srcRect l="9744" t="59583" r="54545" b="-712"/>
          <a:stretch/>
        </p:blipFill>
        <p:spPr>
          <a:xfrm>
            <a:off x="3125520" y="3610080"/>
            <a:ext cx="2726280" cy="2808000"/>
          </a:xfrm>
          <a:prstGeom prst="rect">
            <a:avLst/>
          </a:prstGeom>
          <a:ln>
            <a:noFill/>
          </a:ln>
        </p:spPr>
      </p:pic>
      <p:sp>
        <p:nvSpPr>
          <p:cNvPr id="118" name="CustomShape 4"/>
          <p:cNvSpPr/>
          <p:nvPr/>
        </p:nvSpPr>
        <p:spPr>
          <a:xfrm>
            <a:off x="5846400" y="4838040"/>
            <a:ext cx="501840" cy="35244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19" name="Shape 133" descr=""/>
          <p:cNvPicPr/>
          <p:nvPr/>
        </p:nvPicPr>
        <p:blipFill>
          <a:blip r:embed="rId2"/>
          <a:srcRect l="60435" t="58870" r="3849" b="0"/>
          <a:stretch/>
        </p:blipFill>
        <p:spPr>
          <a:xfrm>
            <a:off x="6342840" y="3610080"/>
            <a:ext cx="2726280" cy="2808000"/>
          </a:xfrm>
          <a:prstGeom prst="rect">
            <a:avLst/>
          </a:prstGeom>
          <a:ln>
            <a:noFill/>
          </a:ln>
        </p:spPr>
      </p:pic>
      <p:pic>
        <p:nvPicPr>
          <p:cNvPr id="120" name="Picture 10" descr=""/>
          <p:cNvPicPr/>
          <p:nvPr/>
        </p:nvPicPr>
        <p:blipFill>
          <a:blip r:embed="rId3"/>
          <a:srcRect l="4661" t="13776" r="71113" b="30575"/>
          <a:stretch/>
        </p:blipFill>
        <p:spPr>
          <a:xfrm>
            <a:off x="427320" y="2784600"/>
            <a:ext cx="2675160" cy="4042080"/>
          </a:xfrm>
          <a:prstGeom prst="rect">
            <a:avLst/>
          </a:prstGeom>
          <a:ln>
            <a:noFill/>
          </a:ln>
        </p:spPr>
      </p:pic>
      <p:sp>
        <p:nvSpPr>
          <p:cNvPr id="121" name="CustomShape 5"/>
          <p:cNvSpPr/>
          <p:nvPr/>
        </p:nvSpPr>
        <p:spPr>
          <a:xfrm>
            <a:off x="787680" y="4079880"/>
            <a:ext cx="1954080" cy="766440"/>
          </a:xfrm>
          <a:prstGeom prst="rect">
            <a:avLst/>
          </a:prstGeom>
          <a:noFill/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timing>
    <p:tnLst>
      <p:par>
        <p:cTn id="15" dur="indefinite" restart="never" nodeType="tmRoot">
          <p:childTnLst>
            <p:seq>
              <p:cTn id="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" name="Group 1"/>
          <p:cNvGrpSpPr/>
          <p:nvPr/>
        </p:nvGrpSpPr>
        <p:grpSpPr>
          <a:xfrm>
            <a:off x="3271320" y="3529080"/>
            <a:ext cx="5872320" cy="3099960"/>
            <a:chOff x="3271320" y="3529080"/>
            <a:chExt cx="5872320" cy="3099960"/>
          </a:xfrm>
        </p:grpSpPr>
        <p:pic>
          <p:nvPicPr>
            <p:cNvPr id="123" name="Shape 149" descr=""/>
            <p:cNvPicPr/>
            <p:nvPr/>
          </p:nvPicPr>
          <p:blipFill>
            <a:blip r:embed="rId1"/>
            <a:stretch/>
          </p:blipFill>
          <p:spPr>
            <a:xfrm>
              <a:off x="3271320" y="3529080"/>
              <a:ext cx="5872320" cy="3099960"/>
            </a:xfrm>
            <a:prstGeom prst="rect">
              <a:avLst/>
            </a:prstGeom>
            <a:ln>
              <a:noFill/>
            </a:ln>
          </p:spPr>
        </p:pic>
        <p:sp>
          <p:nvSpPr>
            <p:cNvPr id="124" name="CustomShape 2"/>
            <p:cNvSpPr/>
            <p:nvPr/>
          </p:nvSpPr>
          <p:spPr>
            <a:xfrm>
              <a:off x="5956560" y="4956840"/>
              <a:ext cx="501480" cy="42732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ff0000"/>
            </a:solidFill>
            <a:ln w="9360">
              <a:solidFill>
                <a:schemeClr val="dk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25" name="TextShape 3"/>
          <p:cNvSpPr txBox="1"/>
          <p:nvPr/>
        </p:nvSpPr>
        <p:spPr>
          <a:xfrm>
            <a:off x="0" y="0"/>
            <a:ext cx="9089640" cy="585360"/>
          </a:xfrm>
          <a:prstGeom prst="rect">
            <a:avLst/>
          </a:prstGeom>
          <a:noFill/>
          <a:ln>
            <a:noFill/>
          </a:ln>
        </p:spPr>
        <p:txBody>
          <a:bodyPr lIns="68400" rIns="68400" tIns="34200" bIns="34200" anchor="ctr"/>
          <a:p>
            <a:pPr marL="1949040" indent="-1948680">
              <a:lnSpc>
                <a:spcPct val="90000"/>
              </a:lnSpc>
            </a:pPr>
            <a:r>
              <a:rPr b="1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1.3 Image Flipping  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TextShape 4"/>
          <p:cNvSpPr txBox="1"/>
          <p:nvPr/>
        </p:nvSpPr>
        <p:spPr>
          <a:xfrm>
            <a:off x="54000" y="559800"/>
            <a:ext cx="8992800" cy="2062440"/>
          </a:xfrm>
          <a:prstGeom prst="rect">
            <a:avLst/>
          </a:prstGeom>
          <a:noFill/>
          <a:ln>
            <a:noFill/>
          </a:ln>
        </p:spPr>
        <p:txBody>
          <a:bodyPr lIns="68400" rIns="68400" tIns="34200" bIns="34200"/>
          <a:p>
            <a:pPr marL="361800" indent="-361440">
              <a:lnSpc>
                <a:spcPct val="100000"/>
              </a:lnSpc>
              <a:buClr>
                <a:srgbClr val="000000"/>
              </a:buClr>
              <a:buFont typeface="Wingdings" charset="2"/>
              <a:buChar char="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Given: an image, dog.bmp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1800" indent="-361440">
              <a:lnSpc>
                <a:spcPct val="100000"/>
              </a:lnSpc>
              <a:buClr>
                <a:srgbClr val="000000"/>
              </a:buClr>
              <a:buFont typeface="Wingdings" charset="2"/>
              <a:buChar char="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Q: 1) Flip the image (dog.bmp) and open a new window to show the result.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1800" indent="-361440">
              <a:lnSpc>
                <a:spcPct val="100000"/>
              </a:lnSpc>
              <a:spcBef>
                <a:spcPts val="751"/>
              </a:spcBef>
              <a:buClr>
                <a:srgbClr val="000000"/>
              </a:buClr>
              <a:buFont typeface="Wingdings" charset="2"/>
              <a:buChar char="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Hint: Textbook Chapter 3, p.31 ~ p.44 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7" name="TextShape 5"/>
          <p:cNvSpPr txBox="1"/>
          <p:nvPr/>
        </p:nvSpPr>
        <p:spPr>
          <a:xfrm>
            <a:off x="7086600" y="6584040"/>
            <a:ext cx="2057040" cy="273600"/>
          </a:xfrm>
          <a:prstGeom prst="rect">
            <a:avLst/>
          </a:prstGeom>
          <a:noFill/>
          <a:ln>
            <a:noFill/>
          </a:ln>
        </p:spPr>
        <p:txBody>
          <a:bodyPr lIns="68400" rIns="68400" tIns="34200" bIns="34200" anchor="ctr"/>
          <a:p>
            <a:pPr algn="r">
              <a:lnSpc>
                <a:spcPct val="100000"/>
              </a:lnSpc>
            </a:pPr>
            <a:fld id="{3B7A5A1C-6E4C-4298-A2A9-52E78228ADD5}" type="slidenum">
              <a:rPr b="0" lang="en-US" sz="900" spc="-1" strike="noStrike">
                <a:solidFill>
                  <a:srgbClr val="888888"/>
                </a:solidFill>
                <a:latin typeface="Calibri"/>
                <a:ea typeface="Calibri"/>
              </a:rPr>
              <a:t>1</a:t>
            </a:fld>
            <a:endParaRPr b="0" lang="en-US" sz="900" spc="-1" strike="noStrike">
              <a:latin typeface="Times New Roman"/>
            </a:endParaRPr>
          </a:p>
        </p:txBody>
      </p:sp>
      <p:pic>
        <p:nvPicPr>
          <p:cNvPr id="128" name="Picture 11" descr=""/>
          <p:cNvPicPr/>
          <p:nvPr/>
        </p:nvPicPr>
        <p:blipFill>
          <a:blip r:embed="rId2"/>
          <a:srcRect l="4661" t="13776" r="71113" b="30575"/>
          <a:stretch/>
        </p:blipFill>
        <p:spPr>
          <a:xfrm>
            <a:off x="181080" y="2707560"/>
            <a:ext cx="2675160" cy="4042080"/>
          </a:xfrm>
          <a:prstGeom prst="rect">
            <a:avLst/>
          </a:prstGeom>
          <a:ln>
            <a:noFill/>
          </a:ln>
        </p:spPr>
      </p:pic>
      <p:sp>
        <p:nvSpPr>
          <p:cNvPr id="129" name="CustomShape 6"/>
          <p:cNvSpPr/>
          <p:nvPr/>
        </p:nvSpPr>
        <p:spPr>
          <a:xfrm>
            <a:off x="541800" y="4892040"/>
            <a:ext cx="1954080" cy="766440"/>
          </a:xfrm>
          <a:prstGeom prst="rect">
            <a:avLst/>
          </a:prstGeom>
          <a:noFill/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timing>
    <p:tnLst>
      <p:par>
        <p:cTn id="17" dur="indefinite" restart="never" nodeType="tmRoot">
          <p:childTnLst>
            <p:seq>
              <p:cTn id="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3207</TotalTime>
  <Application>LibreOffice/6.0.7.3$Linux_X86_64 LibreOffice_project/00m0$Build-3</Application>
  <Words>769</Words>
  <Paragraphs>198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en-US</dc:language>
  <cp:lastModifiedBy/>
  <dcterms:modified xsi:type="dcterms:W3CDTF">2019-11-06T01:11:53Z</dcterms:modified>
  <cp:revision>744</cp:revision>
  <dc:subject/>
  <dc:title>初階影像處理、嵌入式機器人視覺 及人機互動  Homework 1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13</vt:i4>
  </property>
  <property fmtid="{D5CDD505-2E9C-101B-9397-08002B2CF9AE}" pid="8" name="PresentationFormat">
    <vt:lpwstr>如螢幕大小 (4:3)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19</vt:i4>
  </property>
</Properties>
</file>